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D5C"/>
    <a:srgbClr val="C7D8DF"/>
    <a:srgbClr val="6F7F96"/>
    <a:srgbClr val="23759A"/>
    <a:srgbClr val="308BA6"/>
    <a:srgbClr val="54757C"/>
    <a:srgbClr val="86AE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p:scale>
          <a:sx n="73" d="100"/>
          <a:sy n="73" d="100"/>
        </p:scale>
        <p:origin x="1950" y="6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EC9EA-4D7A-4957-884E-4D18EA5F2FAB}" type="datetimeFigureOut">
              <a:rPr lang="en-IN" smtClean="0"/>
              <a:t>15-12-2024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E0D11-92AE-4F68-94BD-B8A9C5433F50}" type="slidenum">
              <a:rPr lang="en-IN" smtClean="0"/>
              <a:t>‹#›</a:t>
            </a:fld>
            <a:endParaRPr lang="en-IN"/>
          </a:p>
        </p:txBody>
      </p:sp>
    </p:spTree>
    <p:extLst>
      <p:ext uri="{BB962C8B-B14F-4D97-AF65-F5344CB8AC3E}">
        <p14:creationId xmlns:p14="http://schemas.microsoft.com/office/powerpoint/2010/main" val="3988543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7DE0D11-92AE-4F68-94BD-B8A9C5433F50}" type="slidenum">
              <a:rPr lang="en-IN" smtClean="0"/>
              <a:t>9</a:t>
            </a:fld>
            <a:endParaRPr lang="en-IN"/>
          </a:p>
        </p:txBody>
      </p:sp>
    </p:spTree>
    <p:extLst>
      <p:ext uri="{BB962C8B-B14F-4D97-AF65-F5344CB8AC3E}">
        <p14:creationId xmlns:p14="http://schemas.microsoft.com/office/powerpoint/2010/main" val="199362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A4D5-8820-249D-FA21-E7374D223A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01B3E6-4BE8-E8DB-C51A-34237468B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5AE141-9F85-46C6-E5E3-2C49064E36F3}"/>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5" name="Footer Placeholder 4">
            <a:extLst>
              <a:ext uri="{FF2B5EF4-FFF2-40B4-BE49-F238E27FC236}">
                <a16:creationId xmlns:a16="http://schemas.microsoft.com/office/drawing/2014/main" id="{FDFE90F8-37D6-D9FB-93FC-6E95F850AC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CFFAA5-F2C9-88E5-DB2D-4DAB5F01B1B3}"/>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1420462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1D00B-5D57-ECA9-5C7E-8815F094B55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90673F-009E-9961-4BC8-5D84AC6812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ACEC24-F9D4-83FD-5289-F46ACF2D894D}"/>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5" name="Footer Placeholder 4">
            <a:extLst>
              <a:ext uri="{FF2B5EF4-FFF2-40B4-BE49-F238E27FC236}">
                <a16:creationId xmlns:a16="http://schemas.microsoft.com/office/drawing/2014/main" id="{C46288B4-EEE3-1FD9-C9A3-8ABA4F0DEF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CF605D-9202-2ED7-3974-DA18F088CF5A}"/>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233164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EEDAD-DE1D-8A3B-0E00-6FCE608C8B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D5A00C-EB82-C519-EF93-A082EE7F6F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5C32B3-FD6E-0578-3FA3-67256F225887}"/>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5" name="Footer Placeholder 4">
            <a:extLst>
              <a:ext uri="{FF2B5EF4-FFF2-40B4-BE49-F238E27FC236}">
                <a16:creationId xmlns:a16="http://schemas.microsoft.com/office/drawing/2014/main" id="{D4990CE0-C166-533C-0489-378ACFDB7D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CF3216-77C7-A1AA-6D23-F3BE51A7595B}"/>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74369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1669-5FDA-088D-7B26-5A60A87D7E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6932E2-E2EB-896A-ED97-56D7186034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BE50E5-C40C-2D39-2793-AF27126F68DE}"/>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5" name="Footer Placeholder 4">
            <a:extLst>
              <a:ext uri="{FF2B5EF4-FFF2-40B4-BE49-F238E27FC236}">
                <a16:creationId xmlns:a16="http://schemas.microsoft.com/office/drawing/2014/main" id="{F04B0678-32E2-6338-893D-885C019710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FD526A-B20C-FEF6-2ADB-9A481ECDD053}"/>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1280793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6F26-5696-B948-7112-DB8B0A8EE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7752E5-EF19-D4B3-3E47-4AAE958539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B78F0-EAEE-BF6D-6D89-3F70121A2603}"/>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5" name="Footer Placeholder 4">
            <a:extLst>
              <a:ext uri="{FF2B5EF4-FFF2-40B4-BE49-F238E27FC236}">
                <a16:creationId xmlns:a16="http://schemas.microsoft.com/office/drawing/2014/main" id="{6F75C8B7-7090-FA38-9D28-F0AE09599A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0DCF67-1E08-38D5-5FC8-FBA8228C3683}"/>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419687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1C7A-E360-62FD-D767-3AF4725809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FBBE20-51C1-F39E-AA75-7B09ED6F44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DCB711-81D6-DF57-4684-8F74177846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11DCE4-F8FA-8374-9D9C-9B36654AAC22}"/>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6" name="Footer Placeholder 5">
            <a:extLst>
              <a:ext uri="{FF2B5EF4-FFF2-40B4-BE49-F238E27FC236}">
                <a16:creationId xmlns:a16="http://schemas.microsoft.com/office/drawing/2014/main" id="{E0114A73-E1DD-E1C3-A834-AE651C5C1B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7F77EE-9495-234A-C0D7-65E874B3BFDC}"/>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396012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0D51-36A7-7A5E-A958-B6F7C37578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4623D1-DED1-EA95-67EC-FBB91E73B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DC0BE9-0B47-D5B5-D2B5-279823EE33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E2F928C-A5CF-7639-99F1-86258724A1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AA92F2-312A-03FE-092D-0D871D6878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D9D55D-DDF0-2FDA-B17A-B66C9C831F38}"/>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8" name="Footer Placeholder 7">
            <a:extLst>
              <a:ext uri="{FF2B5EF4-FFF2-40B4-BE49-F238E27FC236}">
                <a16:creationId xmlns:a16="http://schemas.microsoft.com/office/drawing/2014/main" id="{5CC992D6-F45C-6ACB-446A-574444A1937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582978-FF7B-6E16-72D1-0B220DC3C41A}"/>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3575074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E0CF-E577-23E7-CA15-C837B537BA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7AF122-C5FA-7D24-16E4-1D1A2B3CB0DE}"/>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4" name="Footer Placeholder 3">
            <a:extLst>
              <a:ext uri="{FF2B5EF4-FFF2-40B4-BE49-F238E27FC236}">
                <a16:creationId xmlns:a16="http://schemas.microsoft.com/office/drawing/2014/main" id="{F26DE732-C02D-3DEE-759B-FBED047938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D4F9E7-D4CF-0605-E7ED-EA414007EF70}"/>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803785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7AD29D-12EF-FE38-5F84-98D8BC26A32A}"/>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3" name="Footer Placeholder 2">
            <a:extLst>
              <a:ext uri="{FF2B5EF4-FFF2-40B4-BE49-F238E27FC236}">
                <a16:creationId xmlns:a16="http://schemas.microsoft.com/office/drawing/2014/main" id="{F2AD17C5-55B2-7FD4-AD4E-46C01BE1108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733E97-81E1-7054-0FB7-1C2FC89FEDEB}"/>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370881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AEA8-C4C1-7302-9312-2FC012CE7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046C82B-72B8-0333-E32A-2DD7EF4F8E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46C4B6-D399-7D21-8BF2-DBDC93D6C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27B86-A9EF-DF83-1C0D-449B985EF2E3}"/>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6" name="Footer Placeholder 5">
            <a:extLst>
              <a:ext uri="{FF2B5EF4-FFF2-40B4-BE49-F238E27FC236}">
                <a16:creationId xmlns:a16="http://schemas.microsoft.com/office/drawing/2014/main" id="{629F2007-504F-2597-0D3E-4A27E0FF6E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39886B-A8FE-FF0B-2869-72E1787242FB}"/>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170638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3FB1D-59C1-6371-B25B-91AAAE75A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88FB10-ABE6-8A0D-B226-F9A96841B0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124018-5D21-E096-7E03-68230FF1E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4E8B77-A69E-0FA8-E735-F9C302D2620C}"/>
              </a:ext>
            </a:extLst>
          </p:cNvPr>
          <p:cNvSpPr>
            <a:spLocks noGrp="1"/>
          </p:cNvSpPr>
          <p:nvPr>
            <p:ph type="dt" sz="half" idx="10"/>
          </p:nvPr>
        </p:nvSpPr>
        <p:spPr/>
        <p:txBody>
          <a:bodyPr/>
          <a:lstStyle/>
          <a:p>
            <a:fld id="{F8E3FDC7-EF40-42D6-9CEF-DE852F6B907C}" type="datetimeFigureOut">
              <a:rPr lang="en-IN" smtClean="0"/>
              <a:t>15-12-2024</a:t>
            </a:fld>
            <a:endParaRPr lang="en-IN"/>
          </a:p>
        </p:txBody>
      </p:sp>
      <p:sp>
        <p:nvSpPr>
          <p:cNvPr id="6" name="Footer Placeholder 5">
            <a:extLst>
              <a:ext uri="{FF2B5EF4-FFF2-40B4-BE49-F238E27FC236}">
                <a16:creationId xmlns:a16="http://schemas.microsoft.com/office/drawing/2014/main" id="{2459E374-CFC1-079F-1E2B-7C8775CA42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AACD36-26FF-85A7-00A2-927B48903F7C}"/>
              </a:ext>
            </a:extLst>
          </p:cNvPr>
          <p:cNvSpPr>
            <a:spLocks noGrp="1"/>
          </p:cNvSpPr>
          <p:nvPr>
            <p:ph type="sldNum" sz="quarter" idx="12"/>
          </p:nvPr>
        </p:nvSpPr>
        <p:spPr/>
        <p:txBody>
          <a:bodyPr/>
          <a:lstStyle/>
          <a:p>
            <a:fld id="{A95C92D3-75C2-47D0-BE12-1AACF6148ED2}" type="slidenum">
              <a:rPr lang="en-IN" smtClean="0"/>
              <a:t>‹#›</a:t>
            </a:fld>
            <a:endParaRPr lang="en-IN"/>
          </a:p>
        </p:txBody>
      </p:sp>
    </p:spTree>
    <p:extLst>
      <p:ext uri="{BB962C8B-B14F-4D97-AF65-F5344CB8AC3E}">
        <p14:creationId xmlns:p14="http://schemas.microsoft.com/office/powerpoint/2010/main" val="1681785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E781E-5CFF-F4BD-8B4B-3F3567A31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C0A566-21B8-29B6-148E-9E3A4343A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AE2C89-A40B-C595-CCEC-0756C76AF6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3FDC7-EF40-42D6-9CEF-DE852F6B907C}" type="datetimeFigureOut">
              <a:rPr lang="en-IN" smtClean="0"/>
              <a:t>15-12-2024</a:t>
            </a:fld>
            <a:endParaRPr lang="en-IN"/>
          </a:p>
        </p:txBody>
      </p:sp>
      <p:sp>
        <p:nvSpPr>
          <p:cNvPr id="5" name="Footer Placeholder 4">
            <a:extLst>
              <a:ext uri="{FF2B5EF4-FFF2-40B4-BE49-F238E27FC236}">
                <a16:creationId xmlns:a16="http://schemas.microsoft.com/office/drawing/2014/main" id="{8D393B9A-40BC-F819-E220-2FDCA3766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9EBFDD9-D87C-4BB0-1B2C-3B3A943A9A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C92D3-75C2-47D0-BE12-1AACF6148ED2}" type="slidenum">
              <a:rPr lang="en-IN" smtClean="0"/>
              <a:t>‹#›</a:t>
            </a:fld>
            <a:endParaRPr lang="en-IN"/>
          </a:p>
        </p:txBody>
      </p:sp>
    </p:spTree>
    <p:extLst>
      <p:ext uri="{BB962C8B-B14F-4D97-AF65-F5344CB8AC3E}">
        <p14:creationId xmlns:p14="http://schemas.microsoft.com/office/powerpoint/2010/main" val="214869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9.wdp"/></Relationships>
</file>

<file path=ppt/slides/_rels/slide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hdphoto" Target="../media/hdphoto16.wdp"/><Relationship Id="rId3" Type="http://schemas.microsoft.com/office/2007/relationships/hdphoto" Target="../media/hdphoto11.wdp"/><Relationship Id="rId7" Type="http://schemas.microsoft.com/office/2007/relationships/hdphoto" Target="../media/hdphoto13.wdp"/><Relationship Id="rId12"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11" Type="http://schemas.microsoft.com/office/2007/relationships/hdphoto" Target="../media/hdphoto15.wdp"/><Relationship Id="rId5" Type="http://schemas.microsoft.com/office/2007/relationships/hdphoto" Target="../media/hdphoto12.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14.wdp"/></Relationships>
</file>

<file path=ppt/slides/_rels/slide9.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25.png"/><Relationship Id="rId10" Type="http://schemas.microsoft.com/office/2007/relationships/hdphoto" Target="../media/hdphoto20.wdp"/><Relationship Id="rId4" Type="http://schemas.microsoft.com/office/2007/relationships/hdphoto" Target="../media/hdphoto17.wdp"/><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5EF201D-6768-8B5E-1D20-920CA7A7B046}"/>
              </a:ext>
            </a:extLst>
          </p:cNvPr>
          <p:cNvSpPr/>
          <p:nvPr/>
        </p:nvSpPr>
        <p:spPr>
          <a:xfrm>
            <a:off x="5419725" y="285750"/>
            <a:ext cx="2171700" cy="45719"/>
          </a:xfrm>
          <a:prstGeom prst="rec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2720E91-AAA0-979D-5F5B-6789CEA3246F}"/>
              </a:ext>
            </a:extLst>
          </p:cNvPr>
          <p:cNvPicPr>
            <a:picLocks noChangeAspect="1"/>
          </p:cNvPicPr>
          <p:nvPr/>
        </p:nvPicPr>
        <p:blipFill>
          <a:blip r:embed="rId2">
            <a:extLst>
              <a:ext uri="{28A0092B-C50C-407E-A947-70E740481C1C}">
                <a14:useLocalDpi xmlns:a14="http://schemas.microsoft.com/office/drawing/2010/main" val="0"/>
              </a:ext>
            </a:extLst>
          </a:blip>
          <a:srcRect l="50858" r="8204"/>
          <a:stretch/>
        </p:blipFill>
        <p:spPr>
          <a:xfrm>
            <a:off x="5429250" y="0"/>
            <a:ext cx="6762750" cy="6863817"/>
          </a:xfrm>
          <a:prstGeom prst="parallelogram">
            <a:avLst/>
          </a:prstGeom>
        </p:spPr>
      </p:pic>
      <p:sp>
        <p:nvSpPr>
          <p:cNvPr id="13" name="Flowchart: Data 12">
            <a:extLst>
              <a:ext uri="{FF2B5EF4-FFF2-40B4-BE49-F238E27FC236}">
                <a16:creationId xmlns:a16="http://schemas.microsoft.com/office/drawing/2014/main" id="{BA8F2CBE-8DA6-9A78-F80C-587D29020E81}"/>
              </a:ext>
            </a:extLst>
          </p:cNvPr>
          <p:cNvSpPr/>
          <p:nvPr/>
        </p:nvSpPr>
        <p:spPr>
          <a:xfrm>
            <a:off x="9906000" y="-114300"/>
            <a:ext cx="3048000" cy="1352550"/>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Data 15">
            <a:extLst>
              <a:ext uri="{FF2B5EF4-FFF2-40B4-BE49-F238E27FC236}">
                <a16:creationId xmlns:a16="http://schemas.microsoft.com/office/drawing/2014/main" id="{44E8E9E2-A31B-4A03-25BF-506671F4F478}"/>
              </a:ext>
            </a:extLst>
          </p:cNvPr>
          <p:cNvSpPr/>
          <p:nvPr/>
        </p:nvSpPr>
        <p:spPr>
          <a:xfrm>
            <a:off x="4772025" y="5676900"/>
            <a:ext cx="3048000" cy="1352550"/>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Data 16">
            <a:extLst>
              <a:ext uri="{FF2B5EF4-FFF2-40B4-BE49-F238E27FC236}">
                <a16:creationId xmlns:a16="http://schemas.microsoft.com/office/drawing/2014/main" id="{42EB74B0-67CA-506B-CE34-5890C5987895}"/>
              </a:ext>
            </a:extLst>
          </p:cNvPr>
          <p:cNvSpPr/>
          <p:nvPr/>
        </p:nvSpPr>
        <p:spPr>
          <a:xfrm>
            <a:off x="6343650" y="0"/>
            <a:ext cx="1352550" cy="1085850"/>
          </a:xfrm>
          <a:prstGeom prst="flowChartInputOutpu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Data 17">
            <a:extLst>
              <a:ext uri="{FF2B5EF4-FFF2-40B4-BE49-F238E27FC236}">
                <a16:creationId xmlns:a16="http://schemas.microsoft.com/office/drawing/2014/main" id="{CA57A05D-134F-9403-91C1-6A9E9E06E43C}"/>
              </a:ext>
            </a:extLst>
          </p:cNvPr>
          <p:cNvSpPr/>
          <p:nvPr/>
        </p:nvSpPr>
        <p:spPr>
          <a:xfrm>
            <a:off x="10191750" y="5295900"/>
            <a:ext cx="1790700" cy="1352550"/>
          </a:xfrm>
          <a:prstGeom prst="flowChartInputOutpu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344AACB5-F015-275C-FF8F-688650B29107}"/>
              </a:ext>
            </a:extLst>
          </p:cNvPr>
          <p:cNvSpPr txBox="1"/>
          <p:nvPr/>
        </p:nvSpPr>
        <p:spPr>
          <a:xfrm>
            <a:off x="338137" y="295275"/>
            <a:ext cx="3967163" cy="2862322"/>
          </a:xfrm>
          <a:prstGeom prst="rect">
            <a:avLst/>
          </a:prstGeom>
          <a:noFill/>
        </p:spPr>
        <p:txBody>
          <a:bodyPr wrap="square" rtlCol="0" anchor="ctr">
            <a:spAutoFit/>
          </a:bodyPr>
          <a:lstStyle/>
          <a:p>
            <a:r>
              <a:rPr lang="en-US" sz="3600" b="1" dirty="0">
                <a:solidFill>
                  <a:srgbClr val="444D5C"/>
                </a:solidFill>
                <a:latin typeface="Lato" panose="020F0502020204030203" pitchFamily="34" charset="0"/>
              </a:rPr>
              <a:t>BREAST CANCER CLASSIFICATION USING DEEP LEARNING ANALYSIS</a:t>
            </a:r>
            <a:endParaRPr lang="en-IN" sz="3600" b="1" dirty="0">
              <a:solidFill>
                <a:srgbClr val="444D5C"/>
              </a:solidFill>
              <a:latin typeface="Lato" panose="020F0502020204030203" pitchFamily="34" charset="0"/>
            </a:endParaRPr>
          </a:p>
        </p:txBody>
      </p:sp>
      <p:sp>
        <p:nvSpPr>
          <p:cNvPr id="23" name="TextBox 22">
            <a:extLst>
              <a:ext uri="{FF2B5EF4-FFF2-40B4-BE49-F238E27FC236}">
                <a16:creationId xmlns:a16="http://schemas.microsoft.com/office/drawing/2014/main" id="{56C153AB-96DC-61BF-0A70-50F39E3CE11A}"/>
              </a:ext>
            </a:extLst>
          </p:cNvPr>
          <p:cNvSpPr txBox="1"/>
          <p:nvPr/>
        </p:nvSpPr>
        <p:spPr>
          <a:xfrm>
            <a:off x="338137" y="3162300"/>
            <a:ext cx="4183733" cy="646331"/>
          </a:xfrm>
          <a:prstGeom prst="rect">
            <a:avLst/>
          </a:prstGeom>
          <a:noFill/>
        </p:spPr>
        <p:txBody>
          <a:bodyPr wrap="square" rtlCol="0" anchor="ctr">
            <a:spAutoFit/>
          </a:bodyPr>
          <a:lstStyle/>
          <a:p>
            <a:r>
              <a:rPr lang="en-US" sz="1200" dirty="0">
                <a:solidFill>
                  <a:srgbClr val="86AEBA"/>
                </a:solidFill>
                <a:latin typeface="Lato" panose="020F0502020204030203" pitchFamily="34" charset="0"/>
              </a:rPr>
              <a:t>An in-depth exploration of innovative deep learning methodologies for advancing breast cancer classification and diagnosis in modern medicine.</a:t>
            </a:r>
            <a:endParaRPr lang="en-IN" sz="1200" dirty="0">
              <a:solidFill>
                <a:srgbClr val="86AEBA"/>
              </a:solidFill>
              <a:latin typeface="Lato" panose="020F0502020204030203" pitchFamily="34" charset="0"/>
            </a:endParaRPr>
          </a:p>
        </p:txBody>
      </p:sp>
      <p:sp>
        <p:nvSpPr>
          <p:cNvPr id="24" name="TextBox 23">
            <a:extLst>
              <a:ext uri="{FF2B5EF4-FFF2-40B4-BE49-F238E27FC236}">
                <a16:creationId xmlns:a16="http://schemas.microsoft.com/office/drawing/2014/main" id="{28123A85-81FD-5B1C-560E-BA2268B1AB18}"/>
              </a:ext>
            </a:extLst>
          </p:cNvPr>
          <p:cNvSpPr txBox="1"/>
          <p:nvPr/>
        </p:nvSpPr>
        <p:spPr>
          <a:xfrm>
            <a:off x="323849" y="5019675"/>
            <a:ext cx="4105275" cy="646331"/>
          </a:xfrm>
          <a:prstGeom prst="rect">
            <a:avLst/>
          </a:prstGeom>
          <a:noFill/>
        </p:spPr>
        <p:txBody>
          <a:bodyPr wrap="square" rtlCol="0">
            <a:spAutoFit/>
          </a:bodyPr>
          <a:lstStyle/>
          <a:p>
            <a:r>
              <a:rPr lang="en-US" dirty="0">
                <a:solidFill>
                  <a:srgbClr val="444D5C"/>
                </a:solidFill>
                <a:latin typeface="Lato" panose="020F0502020204030203" pitchFamily="34" charset="0"/>
              </a:rPr>
              <a:t>Swarnamoy Ghosh</a:t>
            </a:r>
          </a:p>
          <a:p>
            <a:r>
              <a:rPr lang="en-IN" dirty="0">
                <a:solidFill>
                  <a:srgbClr val="444D5C"/>
                </a:solidFill>
                <a:latin typeface="Lato" panose="020F0502020204030203" pitchFamily="34" charset="0"/>
              </a:rPr>
              <a:t>M.Sc.(Tech) Statistics and Data Science</a:t>
            </a:r>
          </a:p>
        </p:txBody>
      </p:sp>
    </p:spTree>
    <p:extLst>
      <p:ext uri="{BB962C8B-B14F-4D97-AF65-F5344CB8AC3E}">
        <p14:creationId xmlns:p14="http://schemas.microsoft.com/office/powerpoint/2010/main" val="1823707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7D8DF"/>
        </a:solidFill>
        <a:effectLst/>
      </p:bgPr>
    </p:bg>
    <p:spTree>
      <p:nvGrpSpPr>
        <p:cNvPr id="1" name=""/>
        <p:cNvGrpSpPr/>
        <p:nvPr/>
      </p:nvGrpSpPr>
      <p:grpSpPr>
        <a:xfrm>
          <a:off x="0" y="0"/>
          <a:ext cx="0" cy="0"/>
          <a:chOff x="0" y="0"/>
          <a:chExt cx="0" cy="0"/>
        </a:xfrm>
      </p:grpSpPr>
      <p:sp>
        <p:nvSpPr>
          <p:cNvPr id="2" name="Flowchart: Data 1">
            <a:extLst>
              <a:ext uri="{FF2B5EF4-FFF2-40B4-BE49-F238E27FC236}">
                <a16:creationId xmlns:a16="http://schemas.microsoft.com/office/drawing/2014/main" id="{145ED3C1-B644-EB94-24C4-FDD4FA4816A8}"/>
              </a:ext>
            </a:extLst>
          </p:cNvPr>
          <p:cNvSpPr/>
          <p:nvPr/>
        </p:nvSpPr>
        <p:spPr>
          <a:xfrm>
            <a:off x="0" y="6219731"/>
            <a:ext cx="2409825" cy="923925"/>
          </a:xfrm>
          <a:prstGeom prst="flowChartInputOutpu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5C1CD8F8-87E8-0A2A-631B-325D570035D3}"/>
              </a:ext>
            </a:extLst>
          </p:cNvPr>
          <p:cNvSpPr/>
          <p:nvPr/>
        </p:nvSpPr>
        <p:spPr>
          <a:xfrm flipV="1">
            <a:off x="1573415" y="6568457"/>
            <a:ext cx="1628775" cy="45719"/>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BCB6FCC2-E62F-900A-FA0D-22098B5DA37B}"/>
              </a:ext>
            </a:extLst>
          </p:cNvPr>
          <p:cNvGrpSpPr/>
          <p:nvPr/>
        </p:nvGrpSpPr>
        <p:grpSpPr>
          <a:xfrm>
            <a:off x="5256000" y="-672737"/>
            <a:ext cx="7419703" cy="8208000"/>
            <a:chOff x="5303520" y="-535581"/>
            <a:chExt cx="7419703" cy="7942220"/>
          </a:xfrm>
          <a:blipFill dpi="0" rotWithShape="0">
            <a:blip r:embed="rId2">
              <a:extLst>
                <a:ext uri="{BEBA8EAE-BF5A-486C-A8C5-ECC9F3942E4B}">
                  <a14:imgProps xmlns:a14="http://schemas.microsoft.com/office/drawing/2010/main">
                    <a14:imgLayer r:embed="rId3">
                      <a14:imgEffect>
                        <a14:sharpenSoften amount="1000"/>
                      </a14:imgEffect>
                    </a14:imgLayer>
                  </a14:imgProps>
                </a:ext>
                <a:ext uri="{28A0092B-C50C-407E-A947-70E740481C1C}">
                  <a14:useLocalDpi xmlns:a14="http://schemas.microsoft.com/office/drawing/2010/main" val="0"/>
                </a:ext>
              </a:extLst>
            </a:blip>
            <a:srcRect/>
            <a:stretch>
              <a:fillRect l="-13000" r="-100000"/>
            </a:stretch>
          </a:blipFill>
        </p:grpSpPr>
        <p:sp>
          <p:nvSpPr>
            <p:cNvPr id="8" name="Isosceles Triangle 7">
              <a:extLst>
                <a:ext uri="{FF2B5EF4-FFF2-40B4-BE49-F238E27FC236}">
                  <a16:creationId xmlns:a16="http://schemas.microsoft.com/office/drawing/2014/main" id="{EF3C62D8-FA81-5CF6-C2F8-DC39DD2D2BC6}"/>
                </a:ext>
              </a:extLst>
            </p:cNvPr>
            <p:cNvSpPr/>
            <p:nvPr/>
          </p:nvSpPr>
          <p:spPr>
            <a:xfrm rot="16200000">
              <a:off x="6840582" y="1523997"/>
              <a:ext cx="7942220" cy="3823063"/>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9A63926D-0674-AEAC-516C-1B58283EF581}"/>
                </a:ext>
              </a:extLst>
            </p:cNvPr>
            <p:cNvSpPr/>
            <p:nvPr/>
          </p:nvSpPr>
          <p:spPr>
            <a:xfrm>
              <a:off x="5421085" y="3605347"/>
              <a:ext cx="6910253" cy="3700118"/>
            </a:xfrm>
            <a:prstGeom prst="triangle">
              <a:avLst>
                <a:gd name="adj" fmla="val 49812"/>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Isosceles Triangle 9">
              <a:extLst>
                <a:ext uri="{FF2B5EF4-FFF2-40B4-BE49-F238E27FC236}">
                  <a16:creationId xmlns:a16="http://schemas.microsoft.com/office/drawing/2014/main" id="{BA2199C3-2966-AA1B-8434-8A13E72725E2}"/>
                </a:ext>
              </a:extLst>
            </p:cNvPr>
            <p:cNvSpPr/>
            <p:nvPr/>
          </p:nvSpPr>
          <p:spPr>
            <a:xfrm flipV="1">
              <a:off x="5303520" y="-394052"/>
              <a:ext cx="7080069" cy="3696789"/>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Box 11">
            <a:extLst>
              <a:ext uri="{FF2B5EF4-FFF2-40B4-BE49-F238E27FC236}">
                <a16:creationId xmlns:a16="http://schemas.microsoft.com/office/drawing/2014/main" id="{E9FB8EB4-491F-F562-5512-6C08B6D975F3}"/>
              </a:ext>
            </a:extLst>
          </p:cNvPr>
          <p:cNvSpPr txBox="1"/>
          <p:nvPr/>
        </p:nvSpPr>
        <p:spPr>
          <a:xfrm>
            <a:off x="1005840" y="2921169"/>
            <a:ext cx="4781006" cy="1015663"/>
          </a:xfrm>
          <a:prstGeom prst="rect">
            <a:avLst/>
          </a:prstGeom>
          <a:noFill/>
        </p:spPr>
        <p:txBody>
          <a:bodyPr wrap="square" rtlCol="0">
            <a:spAutoFit/>
          </a:bodyPr>
          <a:lstStyle/>
          <a:p>
            <a:r>
              <a:rPr lang="en-US" sz="6000" b="1" i="1" dirty="0">
                <a:solidFill>
                  <a:srgbClr val="444D5C"/>
                </a:solidFill>
                <a:latin typeface="Times New Roman" panose="02020603050405020304" pitchFamily="18" charset="0"/>
                <a:cs typeface="Times New Roman" panose="02020603050405020304" pitchFamily="18" charset="0"/>
              </a:rPr>
              <a:t>THANK YOU</a:t>
            </a:r>
            <a:endParaRPr lang="en-IN" sz="6000" b="1" i="1" dirty="0">
              <a:solidFill>
                <a:srgbClr val="444D5C"/>
              </a:solidFill>
              <a:latin typeface="Times New Roman" panose="02020603050405020304" pitchFamily="18" charset="0"/>
              <a:cs typeface="Times New Roman" panose="02020603050405020304" pitchFamily="18" charset="0"/>
            </a:endParaRPr>
          </a:p>
        </p:txBody>
      </p:sp>
      <p:sp>
        <p:nvSpPr>
          <p:cNvPr id="13" name="Flowchart: Data 12">
            <a:extLst>
              <a:ext uri="{FF2B5EF4-FFF2-40B4-BE49-F238E27FC236}">
                <a16:creationId xmlns:a16="http://schemas.microsoft.com/office/drawing/2014/main" id="{433D2B04-12DE-5371-E50B-1CA9B6612DE1}"/>
              </a:ext>
            </a:extLst>
          </p:cNvPr>
          <p:cNvSpPr/>
          <p:nvPr/>
        </p:nvSpPr>
        <p:spPr>
          <a:xfrm>
            <a:off x="10158549" y="-871946"/>
            <a:ext cx="3048000" cy="1352550"/>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Data 14">
            <a:extLst>
              <a:ext uri="{FF2B5EF4-FFF2-40B4-BE49-F238E27FC236}">
                <a16:creationId xmlns:a16="http://schemas.microsoft.com/office/drawing/2014/main" id="{65C5D3C1-1558-6984-3382-85455823469F}"/>
              </a:ext>
            </a:extLst>
          </p:cNvPr>
          <p:cNvSpPr/>
          <p:nvPr/>
        </p:nvSpPr>
        <p:spPr>
          <a:xfrm flipH="1">
            <a:off x="152607" y="-222428"/>
            <a:ext cx="2409825" cy="819151"/>
          </a:xfrm>
          <a:prstGeom prst="flowChartInputOutpu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60185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ata 1">
            <a:extLst>
              <a:ext uri="{FF2B5EF4-FFF2-40B4-BE49-F238E27FC236}">
                <a16:creationId xmlns:a16="http://schemas.microsoft.com/office/drawing/2014/main" id="{9D63638D-8A37-33B9-7D5E-135A625368AA}"/>
              </a:ext>
            </a:extLst>
          </p:cNvPr>
          <p:cNvSpPr/>
          <p:nvPr/>
        </p:nvSpPr>
        <p:spPr>
          <a:xfrm>
            <a:off x="9267825" y="-352425"/>
            <a:ext cx="2409825" cy="923925"/>
          </a:xfrm>
          <a:prstGeom prst="flowChartInputOutpu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Data 2">
            <a:extLst>
              <a:ext uri="{FF2B5EF4-FFF2-40B4-BE49-F238E27FC236}">
                <a16:creationId xmlns:a16="http://schemas.microsoft.com/office/drawing/2014/main" id="{E0CE8694-1EE4-804B-327F-F97597B99F61}"/>
              </a:ext>
            </a:extLst>
          </p:cNvPr>
          <p:cNvSpPr/>
          <p:nvPr/>
        </p:nvSpPr>
        <p:spPr>
          <a:xfrm>
            <a:off x="-666750" y="6257925"/>
            <a:ext cx="2409825" cy="923925"/>
          </a:xfrm>
          <a:prstGeom prst="flowChartInputOutpu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2CED5E1-F035-A22C-1336-D69B15D03C12}"/>
              </a:ext>
            </a:extLst>
          </p:cNvPr>
          <p:cNvSpPr/>
          <p:nvPr/>
        </p:nvSpPr>
        <p:spPr>
          <a:xfrm flipV="1">
            <a:off x="8401050" y="255269"/>
            <a:ext cx="1628775" cy="45719"/>
          </a:xfrm>
          <a:prstGeom prst="rec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4169F43-1515-09E4-A107-7C0BDB791F00}"/>
              </a:ext>
            </a:extLst>
          </p:cNvPr>
          <p:cNvSpPr txBox="1"/>
          <p:nvPr/>
        </p:nvSpPr>
        <p:spPr>
          <a:xfrm>
            <a:off x="752475" y="638175"/>
            <a:ext cx="6648450" cy="523220"/>
          </a:xfrm>
          <a:prstGeom prst="rect">
            <a:avLst/>
          </a:prstGeom>
          <a:noFill/>
        </p:spPr>
        <p:txBody>
          <a:bodyPr wrap="square" rtlCol="0">
            <a:spAutoFit/>
          </a:bodyPr>
          <a:lstStyle/>
          <a:p>
            <a:r>
              <a:rPr lang="en-US" sz="2800" b="1" dirty="0">
                <a:solidFill>
                  <a:srgbClr val="C7D8DF"/>
                </a:solidFill>
                <a:latin typeface="Lato" panose="020F0502020204030203" pitchFamily="34" charset="0"/>
              </a:rPr>
              <a:t>UNDERSTANDING BREAST CANCER</a:t>
            </a:r>
            <a:endParaRPr lang="en-IN" sz="2800" b="1" dirty="0">
              <a:solidFill>
                <a:srgbClr val="C7D8DF"/>
              </a:solidFill>
              <a:latin typeface="Lato" panose="020F0502020204030203" pitchFamily="34" charset="0"/>
            </a:endParaRPr>
          </a:p>
        </p:txBody>
      </p:sp>
      <p:sp>
        <p:nvSpPr>
          <p:cNvPr id="9" name="TextBox 8">
            <a:extLst>
              <a:ext uri="{FF2B5EF4-FFF2-40B4-BE49-F238E27FC236}">
                <a16:creationId xmlns:a16="http://schemas.microsoft.com/office/drawing/2014/main" id="{F78E0B41-7DAD-4D05-5CDD-20D1FE6878DC}"/>
              </a:ext>
            </a:extLst>
          </p:cNvPr>
          <p:cNvSpPr txBox="1"/>
          <p:nvPr/>
        </p:nvSpPr>
        <p:spPr>
          <a:xfrm>
            <a:off x="923925" y="514350"/>
            <a:ext cx="3905250" cy="276999"/>
          </a:xfrm>
          <a:prstGeom prst="rect">
            <a:avLst/>
          </a:prstGeom>
          <a:noFill/>
        </p:spPr>
        <p:txBody>
          <a:bodyPr wrap="square" rtlCol="0">
            <a:spAutoFit/>
          </a:bodyPr>
          <a:lstStyle/>
          <a:p>
            <a:r>
              <a:rPr lang="en-US" sz="1200" b="1" dirty="0">
                <a:solidFill>
                  <a:srgbClr val="444D5C"/>
                </a:solidFill>
                <a:latin typeface="Lato" panose="020F0502020204030203" pitchFamily="34" charset="0"/>
              </a:rPr>
              <a:t>BREAST CANCER INSIGHTS</a:t>
            </a:r>
            <a:endParaRPr lang="en-IN" sz="1200" b="1" dirty="0">
              <a:solidFill>
                <a:srgbClr val="444D5C"/>
              </a:solidFill>
              <a:latin typeface="Lato" panose="020F0502020204030203" pitchFamily="34" charset="0"/>
            </a:endParaRPr>
          </a:p>
        </p:txBody>
      </p:sp>
      <p:sp>
        <p:nvSpPr>
          <p:cNvPr id="10" name="Right Triangle 9">
            <a:extLst>
              <a:ext uri="{FF2B5EF4-FFF2-40B4-BE49-F238E27FC236}">
                <a16:creationId xmlns:a16="http://schemas.microsoft.com/office/drawing/2014/main" id="{E4B20F07-15F5-D5C4-C1C7-72E69DC55121}"/>
              </a:ext>
            </a:extLst>
          </p:cNvPr>
          <p:cNvSpPr/>
          <p:nvPr/>
        </p:nvSpPr>
        <p:spPr>
          <a:xfrm flipH="1">
            <a:off x="857250" y="600075"/>
            <a:ext cx="123825" cy="123825"/>
          </a:xfrm>
          <a:prstGeom prst="rtTriangle">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5" name="Group 54">
            <a:extLst>
              <a:ext uri="{FF2B5EF4-FFF2-40B4-BE49-F238E27FC236}">
                <a16:creationId xmlns:a16="http://schemas.microsoft.com/office/drawing/2014/main" id="{E02A6527-D7C4-F94A-1B67-597F822A28F1}"/>
              </a:ext>
            </a:extLst>
          </p:cNvPr>
          <p:cNvGrpSpPr/>
          <p:nvPr/>
        </p:nvGrpSpPr>
        <p:grpSpPr>
          <a:xfrm>
            <a:off x="285750" y="1450111"/>
            <a:ext cx="2200275" cy="4697150"/>
            <a:chOff x="285750" y="1447799"/>
            <a:chExt cx="2200275" cy="4188570"/>
          </a:xfrm>
        </p:grpSpPr>
        <p:grpSp>
          <p:nvGrpSpPr>
            <p:cNvPr id="50" name="Group 49">
              <a:extLst>
                <a:ext uri="{FF2B5EF4-FFF2-40B4-BE49-F238E27FC236}">
                  <a16:creationId xmlns:a16="http://schemas.microsoft.com/office/drawing/2014/main" id="{40E1F6FA-B939-1B88-6B15-B3D20A1A07A3}"/>
                </a:ext>
              </a:extLst>
            </p:cNvPr>
            <p:cNvGrpSpPr/>
            <p:nvPr/>
          </p:nvGrpSpPr>
          <p:grpSpPr>
            <a:xfrm>
              <a:off x="285750" y="1447799"/>
              <a:ext cx="2200275" cy="4188570"/>
              <a:chOff x="285750" y="1447799"/>
              <a:chExt cx="2200275" cy="4188570"/>
            </a:xfrm>
          </p:grpSpPr>
          <p:sp>
            <p:nvSpPr>
              <p:cNvPr id="16" name="TextBox 15">
                <a:extLst>
                  <a:ext uri="{FF2B5EF4-FFF2-40B4-BE49-F238E27FC236}">
                    <a16:creationId xmlns:a16="http://schemas.microsoft.com/office/drawing/2014/main" id="{93641DD5-00D9-E770-F240-7E67FBC94713}"/>
                  </a:ext>
                </a:extLst>
              </p:cNvPr>
              <p:cNvSpPr txBox="1"/>
              <p:nvPr/>
            </p:nvSpPr>
            <p:spPr>
              <a:xfrm>
                <a:off x="295275" y="3328045"/>
                <a:ext cx="2190750" cy="2308324"/>
              </a:xfrm>
              <a:prstGeom prst="rect">
                <a:avLst/>
              </a:prstGeom>
              <a:noFill/>
            </p:spPr>
            <p:txBody>
              <a:bodyPr wrap="square" rtlCol="0">
                <a:spAutoFit/>
              </a:bodyPr>
              <a:lstStyle/>
              <a:p>
                <a:r>
                  <a:rPr lang="en-IN" sz="1600" b="1" dirty="0">
                    <a:latin typeface="Lato" panose="020F0502020204030203" pitchFamily="34" charset="0"/>
                  </a:rPr>
                  <a:t>Most Common</a:t>
                </a:r>
              </a:p>
              <a:p>
                <a:r>
                  <a:rPr lang="en-IN" sz="1600" b="1" dirty="0">
                    <a:latin typeface="Lato" panose="020F0502020204030203" pitchFamily="34" charset="0"/>
                  </a:rPr>
                  <a:t>Cancer</a:t>
                </a:r>
              </a:p>
              <a:p>
                <a:endParaRPr lang="en-US" sz="1400" dirty="0"/>
              </a:p>
              <a:p>
                <a:pPr algn="just"/>
                <a:endParaRPr lang="en-US" sz="1400" dirty="0"/>
              </a:p>
              <a:p>
                <a:r>
                  <a:rPr lang="en-US" sz="1400" dirty="0">
                    <a:solidFill>
                      <a:srgbClr val="444D5C"/>
                    </a:solidFill>
                    <a:latin typeface="Lato" panose="020F0502020204030203" pitchFamily="34" charset="0"/>
                  </a:rPr>
                  <a:t>Breast cancer is the most diagnosed cancer globally, with </a:t>
                </a:r>
                <a:r>
                  <a:rPr lang="en-US" sz="1400" b="1" dirty="0">
                    <a:solidFill>
                      <a:srgbClr val="444D5C"/>
                    </a:solidFill>
                    <a:latin typeface="Lato" panose="020F0502020204030203" pitchFamily="34" charset="0"/>
                  </a:rPr>
                  <a:t>2.3 million new cases </a:t>
                </a:r>
                <a:r>
                  <a:rPr lang="en-US" sz="1400" dirty="0">
                    <a:solidFill>
                      <a:srgbClr val="444D5C"/>
                    </a:solidFill>
                    <a:latin typeface="Lato" panose="020F0502020204030203" pitchFamily="34" charset="0"/>
                  </a:rPr>
                  <a:t>in 2020, accounting for </a:t>
                </a:r>
                <a:r>
                  <a:rPr lang="en-US" sz="1400" b="1" dirty="0">
                    <a:solidFill>
                      <a:srgbClr val="444D5C"/>
                    </a:solidFill>
                    <a:latin typeface="Lato" panose="020F0502020204030203" pitchFamily="34" charset="0"/>
                  </a:rPr>
                  <a:t>11.7%</a:t>
                </a:r>
                <a:r>
                  <a:rPr lang="en-US" sz="1400" dirty="0">
                    <a:solidFill>
                      <a:srgbClr val="444D5C"/>
                    </a:solidFill>
                    <a:latin typeface="Lato" panose="020F0502020204030203" pitchFamily="34" charset="0"/>
                  </a:rPr>
                  <a:t> of all cancer diagnoses.</a:t>
                </a:r>
                <a:endParaRPr lang="en-IN" sz="1400" dirty="0">
                  <a:solidFill>
                    <a:srgbClr val="444D5C"/>
                  </a:solidFill>
                  <a:latin typeface="Lato" panose="020F0502020204030203" pitchFamily="34" charset="0"/>
                </a:endParaRPr>
              </a:p>
            </p:txBody>
          </p:sp>
          <p:sp>
            <p:nvSpPr>
              <p:cNvPr id="11" name="Rectangle 10">
                <a:extLst>
                  <a:ext uri="{FF2B5EF4-FFF2-40B4-BE49-F238E27FC236}">
                    <a16:creationId xmlns:a16="http://schemas.microsoft.com/office/drawing/2014/main" id="{D55B80BA-D6CA-6779-3ABA-BB2DC9A99DEC}"/>
                  </a:ext>
                </a:extLst>
              </p:cNvPr>
              <p:cNvSpPr/>
              <p:nvPr/>
            </p:nvSpPr>
            <p:spPr>
              <a:xfrm>
                <a:off x="285750" y="1447799"/>
                <a:ext cx="2190750" cy="1807200"/>
              </a:xfrm>
              <a:prstGeom prst="rec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a:extLst>
                  <a:ext uri="{FF2B5EF4-FFF2-40B4-BE49-F238E27FC236}">
                    <a16:creationId xmlns:a16="http://schemas.microsoft.com/office/drawing/2014/main" id="{E03E5495-0CFA-62B4-CE54-450F0A38F2D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7" b="94020" l="9319" r="91398">
                            <a14:foregroundMark x1="9677" y1="58804" x2="9677" y2="58804"/>
                            <a14:foregroundMark x1="90323" y1="57143" x2="90323" y2="57143"/>
                            <a14:foregroundMark x1="91398" y1="92691" x2="91398" y2="92691"/>
                            <a14:foregroundMark x1="61649" y1="94020" x2="61649" y2="94020"/>
                            <a14:foregroundMark x1="63441" y1="74086" x2="63441" y2="74086"/>
                            <a14:foregroundMark x1="34050" y1="73422" x2="34050" y2="73422"/>
                          </a14:backgroundRemoval>
                        </a14:imgEffect>
                        <a14:imgEffect>
                          <a14:sharpenSoften amount="50000"/>
                        </a14:imgEffect>
                      </a14:imgLayer>
                    </a14:imgProps>
                  </a:ext>
                </a:extLst>
              </a:blip>
              <a:stretch>
                <a:fillRect/>
              </a:stretch>
            </p:blipFill>
            <p:spPr>
              <a:xfrm>
                <a:off x="721078" y="1639306"/>
                <a:ext cx="1320094" cy="1424187"/>
              </a:xfrm>
              <a:prstGeom prst="rect">
                <a:avLst/>
              </a:prstGeom>
            </p:spPr>
          </p:pic>
        </p:grpSp>
        <p:sp>
          <p:nvSpPr>
            <p:cNvPr id="17" name="Rectangle 16">
              <a:extLst>
                <a:ext uri="{FF2B5EF4-FFF2-40B4-BE49-F238E27FC236}">
                  <a16:creationId xmlns:a16="http://schemas.microsoft.com/office/drawing/2014/main" id="{B57265C2-72BA-1F9D-4CDC-6E6D893425E0}"/>
                </a:ext>
              </a:extLst>
            </p:cNvPr>
            <p:cNvSpPr/>
            <p:nvPr/>
          </p:nvSpPr>
          <p:spPr>
            <a:xfrm>
              <a:off x="400051" y="3855214"/>
              <a:ext cx="914400" cy="50989"/>
            </a:xfrm>
            <a:prstGeom prst="rec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7" name="Group 56">
            <a:extLst>
              <a:ext uri="{FF2B5EF4-FFF2-40B4-BE49-F238E27FC236}">
                <a16:creationId xmlns:a16="http://schemas.microsoft.com/office/drawing/2014/main" id="{F55D7A4E-A857-F912-533B-66B67A948FE9}"/>
              </a:ext>
            </a:extLst>
          </p:cNvPr>
          <p:cNvGrpSpPr/>
          <p:nvPr/>
        </p:nvGrpSpPr>
        <p:grpSpPr>
          <a:xfrm>
            <a:off x="2619375" y="1439431"/>
            <a:ext cx="2200275" cy="4650640"/>
            <a:chOff x="2619375" y="1438275"/>
            <a:chExt cx="2200275" cy="4147096"/>
          </a:xfrm>
        </p:grpSpPr>
        <p:grpSp>
          <p:nvGrpSpPr>
            <p:cNvPr id="56" name="Group 55">
              <a:extLst>
                <a:ext uri="{FF2B5EF4-FFF2-40B4-BE49-F238E27FC236}">
                  <a16:creationId xmlns:a16="http://schemas.microsoft.com/office/drawing/2014/main" id="{499B48B6-5C5B-06E0-6673-FCB7C2CC0756}"/>
                </a:ext>
              </a:extLst>
            </p:cNvPr>
            <p:cNvGrpSpPr/>
            <p:nvPr/>
          </p:nvGrpSpPr>
          <p:grpSpPr>
            <a:xfrm>
              <a:off x="2619375" y="1438275"/>
              <a:ext cx="2200275" cy="4147096"/>
              <a:chOff x="2619375" y="1438275"/>
              <a:chExt cx="2200275" cy="4147096"/>
            </a:xfrm>
          </p:grpSpPr>
          <p:sp>
            <p:nvSpPr>
              <p:cNvPr id="20" name="Rectangle 19">
                <a:extLst>
                  <a:ext uri="{FF2B5EF4-FFF2-40B4-BE49-F238E27FC236}">
                    <a16:creationId xmlns:a16="http://schemas.microsoft.com/office/drawing/2014/main" id="{E0616EB3-5752-24E0-1F0B-FFE5DED36267}"/>
                  </a:ext>
                </a:extLst>
              </p:cNvPr>
              <p:cNvSpPr/>
              <p:nvPr/>
            </p:nvSpPr>
            <p:spPr>
              <a:xfrm>
                <a:off x="2619375" y="1438275"/>
                <a:ext cx="2190750" cy="1807200"/>
              </a:xfrm>
              <a:prstGeom prst="rec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5F51C29E-0A23-2175-EEFF-EF244D5DD7A2}"/>
                  </a:ext>
                </a:extLst>
              </p:cNvPr>
              <p:cNvSpPr txBox="1"/>
              <p:nvPr/>
            </p:nvSpPr>
            <p:spPr>
              <a:xfrm>
                <a:off x="2628900" y="3338602"/>
                <a:ext cx="2190750" cy="2246769"/>
              </a:xfrm>
              <a:prstGeom prst="rect">
                <a:avLst/>
              </a:prstGeom>
              <a:noFill/>
            </p:spPr>
            <p:txBody>
              <a:bodyPr wrap="square" rtlCol="0">
                <a:spAutoFit/>
              </a:bodyPr>
              <a:lstStyle/>
              <a:p>
                <a:r>
                  <a:rPr lang="en-IN" sz="1600" b="1" dirty="0">
                    <a:latin typeface="Lato" panose="020F0502020204030203" pitchFamily="34" charset="0"/>
                  </a:rPr>
                  <a:t>Global Mortality</a:t>
                </a:r>
                <a:endParaRPr lang="en-US" sz="1600" b="1" dirty="0">
                  <a:latin typeface="Lato" panose="020F0502020204030203" pitchFamily="34" charset="0"/>
                </a:endParaRPr>
              </a:p>
              <a:p>
                <a:endParaRPr lang="en-US" sz="1400" dirty="0"/>
              </a:p>
              <a:p>
                <a:pPr algn="just"/>
                <a:endParaRPr lang="en-US" sz="1200" dirty="0">
                  <a:solidFill>
                    <a:srgbClr val="444D5C"/>
                  </a:solidFill>
                  <a:latin typeface="Lato" panose="020F0502020204030203" pitchFamily="34" charset="0"/>
                </a:endParaRPr>
              </a:p>
              <a:p>
                <a:r>
                  <a:rPr lang="en-US" sz="1400" dirty="0">
                    <a:solidFill>
                      <a:srgbClr val="444D5C"/>
                    </a:solidFill>
                    <a:latin typeface="Lato" panose="020F0502020204030203" pitchFamily="34" charset="0"/>
                  </a:rPr>
                  <a:t>It caused approximately </a:t>
                </a:r>
                <a:r>
                  <a:rPr lang="en-US" sz="1400" b="1" dirty="0">
                    <a:solidFill>
                      <a:srgbClr val="444D5C"/>
                    </a:solidFill>
                    <a:latin typeface="Lato" panose="020F0502020204030203" pitchFamily="34" charset="0"/>
                  </a:rPr>
                  <a:t>685,000 deaths</a:t>
                </a:r>
                <a:r>
                  <a:rPr lang="en-US" sz="1400" dirty="0">
                    <a:solidFill>
                      <a:srgbClr val="444D5C"/>
                    </a:solidFill>
                    <a:latin typeface="Lato" panose="020F0502020204030203" pitchFamily="34" charset="0"/>
                  </a:rPr>
                  <a:t> in 2020, with higher mortality rates in low- and middle-income countries due to limited access to early detection and treatment.</a:t>
                </a:r>
                <a:endParaRPr lang="en-IN" sz="1400" dirty="0">
                  <a:solidFill>
                    <a:srgbClr val="444D5C"/>
                  </a:solidFill>
                  <a:latin typeface="Lato" panose="020F0502020204030203" pitchFamily="34" charset="0"/>
                </a:endParaRPr>
              </a:p>
            </p:txBody>
          </p:sp>
          <p:pic>
            <p:nvPicPr>
              <p:cNvPr id="43" name="Picture 42">
                <a:extLst>
                  <a:ext uri="{FF2B5EF4-FFF2-40B4-BE49-F238E27FC236}">
                    <a16:creationId xmlns:a16="http://schemas.microsoft.com/office/drawing/2014/main" id="{07DD9E34-FCC3-1824-5B4E-6450BED0D5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1523" y1="53974" x2="21523" y2="53974"/>
                            <a14:foregroundMark x1="15894" y1="35762" x2="15894" y2="35762"/>
                            <a14:foregroundMark x1="17881" y1="89735" x2="17881" y2="89735"/>
                          </a14:backgroundRemoval>
                        </a14:imgEffect>
                        <a14:imgEffect>
                          <a14:sharpenSoften amount="50000"/>
                        </a14:imgEffect>
                      </a14:imgLayer>
                    </a14:imgProps>
                  </a:ext>
                </a:extLst>
              </a:blip>
              <a:stretch>
                <a:fillRect/>
              </a:stretch>
            </p:blipFill>
            <p:spPr>
              <a:xfrm>
                <a:off x="3043137" y="1670262"/>
                <a:ext cx="1321200" cy="1321200"/>
              </a:xfrm>
              <a:prstGeom prst="rect">
                <a:avLst/>
              </a:prstGeom>
            </p:spPr>
          </p:pic>
        </p:grpSp>
        <p:sp>
          <p:nvSpPr>
            <p:cNvPr id="22" name="Rectangle 21">
              <a:extLst>
                <a:ext uri="{FF2B5EF4-FFF2-40B4-BE49-F238E27FC236}">
                  <a16:creationId xmlns:a16="http://schemas.microsoft.com/office/drawing/2014/main" id="{E0305C12-6373-E80D-67AB-08376B587194}"/>
                </a:ext>
              </a:extLst>
            </p:cNvPr>
            <p:cNvSpPr/>
            <p:nvPr/>
          </p:nvSpPr>
          <p:spPr>
            <a:xfrm>
              <a:off x="2733676" y="3828174"/>
              <a:ext cx="914400" cy="51533"/>
            </a:xfrm>
            <a:prstGeom prst="rec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2" name="Group 51">
            <a:extLst>
              <a:ext uri="{FF2B5EF4-FFF2-40B4-BE49-F238E27FC236}">
                <a16:creationId xmlns:a16="http://schemas.microsoft.com/office/drawing/2014/main" id="{625EB5CD-88C2-3D49-D21A-81B78C29DB35}"/>
              </a:ext>
            </a:extLst>
          </p:cNvPr>
          <p:cNvGrpSpPr/>
          <p:nvPr/>
        </p:nvGrpSpPr>
        <p:grpSpPr>
          <a:xfrm>
            <a:off x="4981575" y="1439628"/>
            <a:ext cx="2200275" cy="4218487"/>
            <a:chOff x="4981575" y="1438451"/>
            <a:chExt cx="2200275" cy="3761734"/>
          </a:xfrm>
        </p:grpSpPr>
        <p:grpSp>
          <p:nvGrpSpPr>
            <p:cNvPr id="25" name="Group 24">
              <a:extLst>
                <a:ext uri="{FF2B5EF4-FFF2-40B4-BE49-F238E27FC236}">
                  <a16:creationId xmlns:a16="http://schemas.microsoft.com/office/drawing/2014/main" id="{DC955248-5B98-DA93-545A-54E75DFAE9C5}"/>
                </a:ext>
              </a:extLst>
            </p:cNvPr>
            <p:cNvGrpSpPr/>
            <p:nvPr/>
          </p:nvGrpSpPr>
          <p:grpSpPr>
            <a:xfrm>
              <a:off x="4981575" y="1438451"/>
              <a:ext cx="2200275" cy="3761734"/>
              <a:chOff x="314325" y="1457325"/>
              <a:chExt cx="2200275" cy="3311620"/>
            </a:xfrm>
          </p:grpSpPr>
          <p:sp>
            <p:nvSpPr>
              <p:cNvPr id="30" name="Rectangle 29">
                <a:extLst>
                  <a:ext uri="{FF2B5EF4-FFF2-40B4-BE49-F238E27FC236}">
                    <a16:creationId xmlns:a16="http://schemas.microsoft.com/office/drawing/2014/main" id="{E0DAF90A-1082-F358-8B5C-79CCF2B8BA33}"/>
                  </a:ext>
                </a:extLst>
              </p:cNvPr>
              <p:cNvSpPr/>
              <p:nvPr/>
            </p:nvSpPr>
            <p:spPr>
              <a:xfrm>
                <a:off x="314325" y="1457325"/>
                <a:ext cx="2190750" cy="1590675"/>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D8C8C91F-F100-F569-39A4-84BEF4F8C4EE}"/>
                  </a:ext>
                </a:extLst>
              </p:cNvPr>
              <p:cNvSpPr txBox="1"/>
              <p:nvPr/>
            </p:nvSpPr>
            <p:spPr>
              <a:xfrm>
                <a:off x="323850" y="3143250"/>
                <a:ext cx="2190750" cy="1625695"/>
              </a:xfrm>
              <a:prstGeom prst="rect">
                <a:avLst/>
              </a:prstGeom>
              <a:noFill/>
            </p:spPr>
            <p:txBody>
              <a:bodyPr wrap="square" rtlCol="0">
                <a:spAutoFit/>
              </a:bodyPr>
              <a:lstStyle/>
              <a:p>
                <a:r>
                  <a:rPr lang="en-IN" sz="1600" b="1" dirty="0">
                    <a:latin typeface="Lato" panose="020F0502020204030203" pitchFamily="34" charset="0"/>
                  </a:rPr>
                  <a:t>Risk Factors</a:t>
                </a:r>
              </a:p>
              <a:p>
                <a:endParaRPr lang="en-US" sz="1400" dirty="0"/>
              </a:p>
              <a:p>
                <a:endParaRPr lang="en-US" sz="1400" dirty="0"/>
              </a:p>
              <a:p>
                <a:r>
                  <a:rPr lang="en-US" sz="1400" dirty="0">
                    <a:solidFill>
                      <a:srgbClr val="444D5C"/>
                    </a:solidFill>
                    <a:latin typeface="Lato" panose="020F0502020204030203" pitchFamily="34" charset="0"/>
                  </a:rPr>
                  <a:t>Key risk factors include </a:t>
                </a:r>
                <a:r>
                  <a:rPr lang="en-US" sz="1400" b="1" dirty="0">
                    <a:solidFill>
                      <a:srgbClr val="444D5C"/>
                    </a:solidFill>
                    <a:latin typeface="Lato" panose="020F0502020204030203" pitchFamily="34" charset="0"/>
                  </a:rPr>
                  <a:t>obesity</a:t>
                </a:r>
                <a:r>
                  <a:rPr lang="en-US" sz="1400" dirty="0">
                    <a:solidFill>
                      <a:srgbClr val="444D5C"/>
                    </a:solidFill>
                    <a:latin typeface="Lato" panose="020F0502020204030203" pitchFamily="34" charset="0"/>
                  </a:rPr>
                  <a:t>, </a:t>
                </a:r>
                <a:r>
                  <a:rPr lang="en-US" sz="1400" b="1" dirty="0">
                    <a:solidFill>
                      <a:srgbClr val="444D5C"/>
                    </a:solidFill>
                    <a:latin typeface="Lato" panose="020F0502020204030203" pitchFamily="34" charset="0"/>
                  </a:rPr>
                  <a:t>alcohol consumption</a:t>
                </a:r>
                <a:r>
                  <a:rPr lang="en-US" sz="1400" dirty="0">
                    <a:solidFill>
                      <a:srgbClr val="444D5C"/>
                    </a:solidFill>
                    <a:latin typeface="Lato" panose="020F0502020204030203" pitchFamily="34" charset="0"/>
                  </a:rPr>
                  <a:t>, </a:t>
                </a:r>
                <a:r>
                  <a:rPr lang="en-US" sz="1400" b="1" dirty="0">
                    <a:solidFill>
                      <a:srgbClr val="444D5C"/>
                    </a:solidFill>
                    <a:latin typeface="Lato" panose="020F0502020204030203" pitchFamily="34" charset="0"/>
                  </a:rPr>
                  <a:t>family history</a:t>
                </a:r>
                <a:r>
                  <a:rPr lang="en-US" sz="1400" dirty="0">
                    <a:solidFill>
                      <a:srgbClr val="444D5C"/>
                    </a:solidFill>
                    <a:latin typeface="Lato" panose="020F0502020204030203" pitchFamily="34" charset="0"/>
                  </a:rPr>
                  <a:t>, and </a:t>
                </a:r>
                <a:r>
                  <a:rPr lang="en-US" sz="1400" b="1" dirty="0">
                    <a:solidFill>
                      <a:srgbClr val="444D5C"/>
                    </a:solidFill>
                    <a:latin typeface="Lato" panose="020F0502020204030203" pitchFamily="34" charset="0"/>
                  </a:rPr>
                  <a:t>genetic mutations.</a:t>
                </a:r>
                <a:endParaRPr lang="en-IN" sz="1400" dirty="0">
                  <a:solidFill>
                    <a:srgbClr val="444D5C"/>
                  </a:solidFill>
                  <a:latin typeface="Lato" panose="020F0502020204030203" pitchFamily="34" charset="0"/>
                </a:endParaRPr>
              </a:p>
            </p:txBody>
          </p:sp>
          <p:sp>
            <p:nvSpPr>
              <p:cNvPr id="32" name="Rectangle 31">
                <a:extLst>
                  <a:ext uri="{FF2B5EF4-FFF2-40B4-BE49-F238E27FC236}">
                    <a16:creationId xmlns:a16="http://schemas.microsoft.com/office/drawing/2014/main" id="{6496C8C0-9378-7372-A72F-F01517FBEE39}"/>
                  </a:ext>
                </a:extLst>
              </p:cNvPr>
              <p:cNvSpPr/>
              <p:nvPr/>
            </p:nvSpPr>
            <p:spPr>
              <a:xfrm>
                <a:off x="428626" y="3577587"/>
                <a:ext cx="914400" cy="45719"/>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5" name="Picture 44">
              <a:extLst>
                <a:ext uri="{FF2B5EF4-FFF2-40B4-BE49-F238E27FC236}">
                  <a16:creationId xmlns:a16="http://schemas.microsoft.com/office/drawing/2014/main" id="{6075E368-83B7-166D-2786-FE02BE83075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762" b="96797" l="4833" r="96283">
                          <a14:foregroundMark x1="31227" y1="7473" x2="31227" y2="7473"/>
                          <a14:foregroundMark x1="5576" y1="33096" x2="5576" y2="33096"/>
                          <a14:foregroundMark x1="14498" y1="26335" x2="14498" y2="26335"/>
                          <a14:foregroundMark x1="29368" y1="30249" x2="29368" y2="30249"/>
                          <a14:foregroundMark x1="37175" y1="30605" x2="37175" y2="30605"/>
                          <a14:foregroundMark x1="36431" y1="42705" x2="36431" y2="42705"/>
                          <a14:foregroundMark x1="87361" y1="73665" x2="87361" y2="73665"/>
                          <a14:foregroundMark x1="96283" y1="81495" x2="96283" y2="81495"/>
                          <a14:foregroundMark x1="81041" y1="92883" x2="81041" y2="92883"/>
                          <a14:foregroundMark x1="84387" y1="96797" x2="84387" y2="96797"/>
                        </a14:backgroundRemoval>
                      </a14:imgEffect>
                      <a14:imgEffect>
                        <a14:sharpenSoften amount="100000"/>
                      </a14:imgEffect>
                      <a14:imgEffect>
                        <a14:brightnessContrast bright="100000" contrast="11000"/>
                      </a14:imgEffect>
                    </a14:imgLayer>
                  </a14:imgProps>
                </a:ext>
              </a:extLst>
            </a:blip>
            <a:stretch>
              <a:fillRect/>
            </a:stretch>
          </p:blipFill>
          <p:spPr>
            <a:xfrm>
              <a:off x="5360705" y="1628951"/>
              <a:ext cx="1470589" cy="1441922"/>
            </a:xfrm>
            <a:prstGeom prst="rect">
              <a:avLst/>
            </a:prstGeom>
          </p:spPr>
        </p:pic>
      </p:grpSp>
      <p:grpSp>
        <p:nvGrpSpPr>
          <p:cNvPr id="53" name="Group 52">
            <a:extLst>
              <a:ext uri="{FF2B5EF4-FFF2-40B4-BE49-F238E27FC236}">
                <a16:creationId xmlns:a16="http://schemas.microsoft.com/office/drawing/2014/main" id="{13BABED4-EEDB-6055-C78C-B8FFD74C89D0}"/>
              </a:ext>
            </a:extLst>
          </p:cNvPr>
          <p:cNvGrpSpPr/>
          <p:nvPr/>
        </p:nvGrpSpPr>
        <p:grpSpPr>
          <a:xfrm>
            <a:off x="7315200" y="1428748"/>
            <a:ext cx="2200275" cy="4644724"/>
            <a:chOff x="7315200" y="1428749"/>
            <a:chExt cx="2200275" cy="4141820"/>
          </a:xfrm>
        </p:grpSpPr>
        <p:grpSp>
          <p:nvGrpSpPr>
            <p:cNvPr id="26" name="Group 25">
              <a:extLst>
                <a:ext uri="{FF2B5EF4-FFF2-40B4-BE49-F238E27FC236}">
                  <a16:creationId xmlns:a16="http://schemas.microsoft.com/office/drawing/2014/main" id="{0F010F51-8394-6B38-3135-6F626FEBB6A8}"/>
                </a:ext>
              </a:extLst>
            </p:cNvPr>
            <p:cNvGrpSpPr/>
            <p:nvPr/>
          </p:nvGrpSpPr>
          <p:grpSpPr>
            <a:xfrm>
              <a:off x="7315200" y="1428749"/>
              <a:ext cx="2200275" cy="4141820"/>
              <a:chOff x="314325" y="1457324"/>
              <a:chExt cx="2200275" cy="3607695"/>
            </a:xfrm>
          </p:grpSpPr>
          <p:sp>
            <p:nvSpPr>
              <p:cNvPr id="27" name="Rectangle 26">
                <a:extLst>
                  <a:ext uri="{FF2B5EF4-FFF2-40B4-BE49-F238E27FC236}">
                    <a16:creationId xmlns:a16="http://schemas.microsoft.com/office/drawing/2014/main" id="{E849C17D-8EC6-FA3F-DE93-B55AA68EEDEA}"/>
                  </a:ext>
                </a:extLst>
              </p:cNvPr>
              <p:cNvSpPr/>
              <p:nvPr/>
            </p:nvSpPr>
            <p:spPr>
              <a:xfrm>
                <a:off x="314325" y="1457324"/>
                <a:ext cx="2190750" cy="1574145"/>
              </a:xfrm>
              <a:prstGeom prst="rect">
                <a:avLst/>
              </a:prstGeom>
              <a:solidFill>
                <a:srgbClr val="6F7F96"/>
              </a:solidFill>
              <a:ln>
                <a:solidFill>
                  <a:srgbClr val="6F7F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6BABAD9-4A35-63A6-EF02-EB29BC963211}"/>
                  </a:ext>
                </a:extLst>
              </p:cNvPr>
              <p:cNvSpPr txBox="1"/>
              <p:nvPr/>
            </p:nvSpPr>
            <p:spPr>
              <a:xfrm>
                <a:off x="323850" y="3134800"/>
                <a:ext cx="2190750" cy="1930219"/>
              </a:xfrm>
              <a:prstGeom prst="rect">
                <a:avLst/>
              </a:prstGeom>
              <a:noFill/>
            </p:spPr>
            <p:txBody>
              <a:bodyPr wrap="square" rtlCol="0">
                <a:spAutoFit/>
              </a:bodyPr>
              <a:lstStyle/>
              <a:p>
                <a:r>
                  <a:rPr lang="en-IN" sz="1600" b="1" dirty="0">
                    <a:latin typeface="Lato" panose="020F0502020204030203" pitchFamily="34" charset="0"/>
                  </a:rPr>
                  <a:t>Survival Rates</a:t>
                </a:r>
                <a:endParaRPr lang="en-US" sz="1600" b="1" dirty="0">
                  <a:latin typeface="Lato" panose="020F0502020204030203" pitchFamily="34" charset="0"/>
                </a:endParaRPr>
              </a:p>
              <a:p>
                <a:pPr algn="just"/>
                <a:endParaRPr lang="en-US" sz="1200" dirty="0">
                  <a:solidFill>
                    <a:srgbClr val="444D5C"/>
                  </a:solidFill>
                  <a:latin typeface="Lato" panose="020F0502020204030203" pitchFamily="34" charset="0"/>
                </a:endParaRPr>
              </a:p>
              <a:p>
                <a:pPr algn="just"/>
                <a:endParaRPr lang="en-US" sz="1200" dirty="0">
                  <a:solidFill>
                    <a:srgbClr val="444D5C"/>
                  </a:solidFill>
                  <a:latin typeface="Lato" panose="020F0502020204030203" pitchFamily="34" charset="0"/>
                </a:endParaRPr>
              </a:p>
              <a:p>
                <a:r>
                  <a:rPr lang="en-US" sz="1400" dirty="0">
                    <a:solidFill>
                      <a:srgbClr val="444D5C"/>
                    </a:solidFill>
                    <a:latin typeface="Lato" panose="020F0502020204030203" pitchFamily="34" charset="0"/>
                  </a:rPr>
                  <a:t>Early detection and treatment result in </a:t>
                </a:r>
                <a:r>
                  <a:rPr lang="en-US" sz="1400" b="1" dirty="0">
                    <a:solidFill>
                      <a:srgbClr val="444D5C"/>
                    </a:solidFill>
                    <a:latin typeface="Lato" panose="020F0502020204030203" pitchFamily="34" charset="0"/>
                  </a:rPr>
                  <a:t>90%+ survival rates</a:t>
                </a:r>
                <a:r>
                  <a:rPr lang="en-US" sz="1400" dirty="0">
                    <a:solidFill>
                      <a:srgbClr val="444D5C"/>
                    </a:solidFill>
                    <a:latin typeface="Lato" panose="020F0502020204030203" pitchFamily="34" charset="0"/>
                  </a:rPr>
                  <a:t> in high-income countries, but survival drops to </a:t>
                </a:r>
                <a:r>
                  <a:rPr lang="en-US" sz="1400" b="1" dirty="0">
                    <a:solidFill>
                      <a:srgbClr val="444D5C"/>
                    </a:solidFill>
                    <a:latin typeface="Lato" panose="020F0502020204030203" pitchFamily="34" charset="0"/>
                  </a:rPr>
                  <a:t>40–60%</a:t>
                </a:r>
                <a:r>
                  <a:rPr lang="en-US" sz="1400" dirty="0">
                    <a:solidFill>
                      <a:srgbClr val="444D5C"/>
                    </a:solidFill>
                    <a:latin typeface="Lato" panose="020F0502020204030203" pitchFamily="34" charset="0"/>
                  </a:rPr>
                  <a:t> in low-income regions due to delayed diagnosis.</a:t>
                </a:r>
                <a:endParaRPr lang="en-IN" sz="1400" dirty="0">
                  <a:solidFill>
                    <a:srgbClr val="444D5C"/>
                  </a:solidFill>
                  <a:latin typeface="Lato" panose="020F0502020204030203" pitchFamily="34" charset="0"/>
                </a:endParaRPr>
              </a:p>
            </p:txBody>
          </p:sp>
          <p:sp>
            <p:nvSpPr>
              <p:cNvPr id="29" name="Rectangle 28">
                <a:extLst>
                  <a:ext uri="{FF2B5EF4-FFF2-40B4-BE49-F238E27FC236}">
                    <a16:creationId xmlns:a16="http://schemas.microsoft.com/office/drawing/2014/main" id="{77D56EE7-C4C0-3253-8777-6311FE294A05}"/>
                  </a:ext>
                </a:extLst>
              </p:cNvPr>
              <p:cNvSpPr/>
              <p:nvPr/>
            </p:nvSpPr>
            <p:spPr>
              <a:xfrm>
                <a:off x="428626" y="3560685"/>
                <a:ext cx="914400" cy="43900"/>
              </a:xfrm>
              <a:prstGeom prst="rect">
                <a:avLst/>
              </a:prstGeom>
              <a:solidFill>
                <a:srgbClr val="6F7F96"/>
              </a:solidFill>
              <a:ln>
                <a:solidFill>
                  <a:srgbClr val="6F7F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7" name="Picture 46">
              <a:extLst>
                <a:ext uri="{FF2B5EF4-FFF2-40B4-BE49-F238E27FC236}">
                  <a16:creationId xmlns:a16="http://schemas.microsoft.com/office/drawing/2014/main" id="{6E00D82C-67BA-FA5D-4711-1919E731C20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47" b="91697" l="9699" r="89967">
                          <a14:foregroundMark x1="15719" y1="15884" x2="15719" y2="15884"/>
                          <a14:foregroundMark x1="60870" y1="40433" x2="60870" y2="40433"/>
                          <a14:foregroundMark x1="14047" y1="91697" x2="14047" y2="91697"/>
                        </a14:backgroundRemoval>
                      </a14:imgEffect>
                      <a14:imgEffect>
                        <a14:sharpenSoften amount="50000"/>
                      </a14:imgEffect>
                    </a14:imgLayer>
                  </a14:imgProps>
                </a:ext>
              </a:extLst>
            </a:blip>
            <a:stretch>
              <a:fillRect/>
            </a:stretch>
          </p:blipFill>
          <p:spPr>
            <a:xfrm>
              <a:off x="7653139" y="1628360"/>
              <a:ext cx="1548012" cy="1434111"/>
            </a:xfrm>
            <a:prstGeom prst="rect">
              <a:avLst/>
            </a:prstGeom>
          </p:spPr>
        </p:pic>
      </p:grpSp>
      <p:grpSp>
        <p:nvGrpSpPr>
          <p:cNvPr id="54" name="Group 53">
            <a:extLst>
              <a:ext uri="{FF2B5EF4-FFF2-40B4-BE49-F238E27FC236}">
                <a16:creationId xmlns:a16="http://schemas.microsoft.com/office/drawing/2014/main" id="{041750D7-1FDC-F0D4-1E89-14E3B796A0E2}"/>
              </a:ext>
            </a:extLst>
          </p:cNvPr>
          <p:cNvGrpSpPr/>
          <p:nvPr/>
        </p:nvGrpSpPr>
        <p:grpSpPr>
          <a:xfrm>
            <a:off x="9658350" y="1428748"/>
            <a:ext cx="2200275" cy="4886327"/>
            <a:chOff x="9658350" y="1428749"/>
            <a:chExt cx="2200275" cy="4357264"/>
          </a:xfrm>
        </p:grpSpPr>
        <p:grpSp>
          <p:nvGrpSpPr>
            <p:cNvPr id="33" name="Group 32">
              <a:extLst>
                <a:ext uri="{FF2B5EF4-FFF2-40B4-BE49-F238E27FC236}">
                  <a16:creationId xmlns:a16="http://schemas.microsoft.com/office/drawing/2014/main" id="{1853F20F-B7F2-38CA-CE1A-2900D5D94115}"/>
                </a:ext>
              </a:extLst>
            </p:cNvPr>
            <p:cNvGrpSpPr/>
            <p:nvPr/>
          </p:nvGrpSpPr>
          <p:grpSpPr>
            <a:xfrm>
              <a:off x="9658350" y="1428749"/>
              <a:ext cx="2200275" cy="4357264"/>
              <a:chOff x="314325" y="1457324"/>
              <a:chExt cx="2200275" cy="3795356"/>
            </a:xfrm>
          </p:grpSpPr>
          <p:sp>
            <p:nvSpPr>
              <p:cNvPr id="34" name="Rectangle 33">
                <a:extLst>
                  <a:ext uri="{FF2B5EF4-FFF2-40B4-BE49-F238E27FC236}">
                    <a16:creationId xmlns:a16="http://schemas.microsoft.com/office/drawing/2014/main" id="{22BB18B0-128D-968A-63CE-D91879138136}"/>
                  </a:ext>
                </a:extLst>
              </p:cNvPr>
              <p:cNvSpPr/>
              <p:nvPr/>
            </p:nvSpPr>
            <p:spPr>
              <a:xfrm>
                <a:off x="314325" y="1457324"/>
                <a:ext cx="2190750" cy="1574145"/>
              </a:xfrm>
              <a:prstGeom prst="rect">
                <a:avLst/>
              </a:prstGeom>
              <a:solidFill>
                <a:srgbClr val="54757C"/>
              </a:solidFill>
              <a:ln>
                <a:solidFill>
                  <a:srgbClr val="5475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30E0FBF9-0A4F-19E2-7810-62939034D39E}"/>
                  </a:ext>
                </a:extLst>
              </p:cNvPr>
              <p:cNvSpPr txBox="1"/>
              <p:nvPr/>
            </p:nvSpPr>
            <p:spPr>
              <a:xfrm>
                <a:off x="323850" y="3134800"/>
                <a:ext cx="2190750" cy="2117880"/>
              </a:xfrm>
              <a:prstGeom prst="rect">
                <a:avLst/>
              </a:prstGeom>
              <a:noFill/>
            </p:spPr>
            <p:txBody>
              <a:bodyPr wrap="square" rtlCol="0">
                <a:spAutoFit/>
              </a:bodyPr>
              <a:lstStyle/>
              <a:p>
                <a:r>
                  <a:rPr lang="en-IN" sz="1600" b="1" dirty="0">
                    <a:latin typeface="Lato" panose="020F0502020204030203" pitchFamily="34" charset="0"/>
                  </a:rPr>
                  <a:t>Global Efforts</a:t>
                </a:r>
                <a:endParaRPr lang="en-US" sz="1600" b="1" dirty="0">
                  <a:solidFill>
                    <a:srgbClr val="444D5C"/>
                  </a:solidFill>
                  <a:latin typeface="Lato" panose="020F0502020204030203" pitchFamily="34" charset="0"/>
                </a:endParaRPr>
              </a:p>
              <a:p>
                <a:pPr algn="just"/>
                <a:endParaRPr lang="en-US" sz="1200" dirty="0">
                  <a:solidFill>
                    <a:srgbClr val="444D5C"/>
                  </a:solidFill>
                  <a:latin typeface="Lato" panose="020F0502020204030203" pitchFamily="34" charset="0"/>
                </a:endParaRPr>
              </a:p>
              <a:p>
                <a:pPr algn="just"/>
                <a:endParaRPr lang="en-US" sz="1200" dirty="0">
                  <a:solidFill>
                    <a:srgbClr val="444D5C"/>
                  </a:solidFill>
                  <a:latin typeface="Lato" panose="020F0502020204030203" pitchFamily="34" charset="0"/>
                </a:endParaRPr>
              </a:p>
              <a:p>
                <a:r>
                  <a:rPr lang="en-US" sz="1400" dirty="0">
                    <a:solidFill>
                      <a:srgbClr val="444D5C"/>
                    </a:solidFill>
                    <a:latin typeface="Lato" panose="020F0502020204030203" pitchFamily="34" charset="0"/>
                  </a:rPr>
                  <a:t>Organizations like WHO are working to reduce breast cancer mortality by </a:t>
                </a:r>
                <a:r>
                  <a:rPr lang="en-US" sz="1400" b="1" dirty="0">
                    <a:solidFill>
                      <a:srgbClr val="444D5C"/>
                    </a:solidFill>
                    <a:latin typeface="Lato" panose="020F0502020204030203" pitchFamily="34" charset="0"/>
                  </a:rPr>
                  <a:t>2.5% annually</a:t>
                </a:r>
                <a:r>
                  <a:rPr lang="en-US" sz="1400" dirty="0">
                    <a:solidFill>
                      <a:srgbClr val="444D5C"/>
                    </a:solidFill>
                    <a:latin typeface="Lato" panose="020F0502020204030203" pitchFamily="34" charset="0"/>
                  </a:rPr>
                  <a:t> by 2040 through improved screening, awareness campaigns, and access to care.</a:t>
                </a:r>
                <a:endParaRPr lang="en-IN" sz="1400" dirty="0">
                  <a:solidFill>
                    <a:srgbClr val="444D5C"/>
                  </a:solidFill>
                  <a:latin typeface="Lato" panose="020F0502020204030203" pitchFamily="34" charset="0"/>
                </a:endParaRPr>
              </a:p>
            </p:txBody>
          </p:sp>
          <p:sp>
            <p:nvSpPr>
              <p:cNvPr id="36" name="Rectangle 35">
                <a:extLst>
                  <a:ext uri="{FF2B5EF4-FFF2-40B4-BE49-F238E27FC236}">
                    <a16:creationId xmlns:a16="http://schemas.microsoft.com/office/drawing/2014/main" id="{98505442-966E-E005-717D-F61CBAC26B1F}"/>
                  </a:ext>
                </a:extLst>
              </p:cNvPr>
              <p:cNvSpPr/>
              <p:nvPr/>
            </p:nvSpPr>
            <p:spPr>
              <a:xfrm>
                <a:off x="428626" y="3560685"/>
                <a:ext cx="914400" cy="43900"/>
              </a:xfrm>
              <a:prstGeom prst="rect">
                <a:avLst/>
              </a:prstGeom>
              <a:solidFill>
                <a:srgbClr val="54757C"/>
              </a:solidFill>
              <a:ln>
                <a:solidFill>
                  <a:srgbClr val="5475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9" name="Picture 48">
              <a:extLst>
                <a:ext uri="{FF2B5EF4-FFF2-40B4-BE49-F238E27FC236}">
                  <a16:creationId xmlns:a16="http://schemas.microsoft.com/office/drawing/2014/main" id="{FFCD0AE8-20D8-DB53-51BA-F413A2A90FC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240" b="92933" l="6050" r="92883">
                          <a14:foregroundMark x1="7117" y1="22615" x2="7117" y2="22615"/>
                          <a14:foregroundMark x1="12100" y1="63251" x2="12100" y2="63251"/>
                          <a14:foregroundMark x1="17438" y1="71731" x2="17438" y2="71731"/>
                          <a14:foregroundMark x1="13879" y1="63251" x2="13879" y2="63251"/>
                          <a14:foregroundMark x1="14947" y1="64664" x2="16014" y2="67491"/>
                          <a14:foregroundMark x1="20996" y1="76325" x2="20996" y2="76325"/>
                          <a14:foregroundMark x1="37722" y1="92580" x2="37722" y2="92580"/>
                          <a14:foregroundMark x1="93594" y1="22615" x2="93594" y2="22615"/>
                          <a14:foregroundMark x1="87544" y1="64664" x2="87544" y2="64664"/>
                          <a14:foregroundMark x1="72242" y1="58304" x2="72242" y2="58304"/>
                          <a14:foregroundMark x1="70107" y1="60777" x2="70107" y2="60777"/>
                          <a14:foregroundMark x1="43416" y1="48057" x2="43416" y2="48057"/>
                          <a14:foregroundMark x1="41993" y1="6714" x2="41993" y2="6714"/>
                          <a14:foregroundMark x1="41993" y1="6714" x2="41993" y2="6714"/>
                          <a14:foregroundMark x1="34164" y1="10247" x2="34164" y2="10247"/>
                          <a14:foregroundMark x1="17082" y1="18375" x2="17082" y2="18375"/>
                          <a14:foregroundMark x1="18861" y1="27208" x2="18861" y2="27208"/>
                          <a14:foregroundMark x1="18861" y1="35689" x2="18861" y2="35689"/>
                          <a14:foregroundMark x1="17794" y1="41343" x2="17794" y2="41343"/>
                          <a14:foregroundMark x1="17794" y1="44876" x2="17794" y2="44876"/>
                          <a14:foregroundMark x1="24911" y1="43110" x2="24911" y2="43110"/>
                          <a14:foregroundMark x1="28826" y1="44170" x2="29537" y2="45583"/>
                          <a14:foregroundMark x1="29537" y1="45936" x2="48754" y2="65371"/>
                          <a14:foregroundMark x1="49822" y1="66078" x2="48399" y2="86572"/>
                          <a14:foregroundMark x1="43748" y1="87986" x2="30961" y2="91873"/>
                          <a14:foregroundMark x1="44909" y1="87633" x2="43748" y2="87986"/>
                          <a14:foregroundMark x1="46073" y1="87279" x2="44909" y2="87633"/>
                          <a14:foregroundMark x1="48399" y1="86572" x2="46073" y2="87279"/>
                          <a14:foregroundMark x1="30961" y1="91873" x2="26690" y2="91519"/>
                          <a14:foregroundMark x1="44484" y1="92580" x2="44484" y2="92580"/>
                          <a14:foregroundMark x1="47331" y1="91873" x2="74733" y2="93286"/>
                          <a14:foregroundMark x1="11388" y1="14841" x2="11388" y2="14841"/>
                          <a14:foregroundMark x1="6050" y1="22615" x2="6050" y2="22615"/>
                          <a14:foregroundMark x1="7117" y1="24735" x2="6762" y2="45936"/>
                          <a14:foregroundMark x1="9344" y1="53357" x2="13523" y2="65371"/>
                          <a14:foregroundMark x1="6762" y1="45936" x2="9344" y2="53357"/>
                          <a14:foregroundMark x1="13523" y1="65371" x2="13523" y2="65371"/>
                          <a14:foregroundMark x1="9609" y1="14841" x2="9609" y2="14841"/>
                          <a14:foregroundMark x1="14235" y1="14488" x2="14235" y2="14488"/>
                          <a14:foregroundMark x1="18149" y1="23322" x2="18149" y2="23322"/>
                          <a14:foregroundMark x1="18505" y1="20848" x2="18505" y2="20848"/>
                          <a14:foregroundMark x1="20641" y1="22261" x2="20641" y2="22261"/>
                          <a14:foregroundMark x1="22420" y1="23675" x2="22420" y2="23675"/>
                          <a14:foregroundMark x1="22064" y1="23675" x2="22064" y2="23675"/>
                          <a14:foregroundMark x1="22064" y1="23675" x2="22064" y2="23675"/>
                          <a14:foregroundMark x1="19929" y1="28269" x2="19573" y2="29329"/>
                          <a14:foregroundMark x1="19217" y1="30035" x2="19217" y2="31449"/>
                          <a14:foregroundMark x1="18505" y1="37102" x2="18505" y2="39576"/>
                          <a14:foregroundMark x1="18149" y1="46643" x2="18149" y2="46643"/>
                          <a14:foregroundMark x1="18149" y1="48057" x2="18861" y2="49823"/>
                          <a14:foregroundMark x1="20285" y1="51943" x2="37367" y2="69611"/>
                          <a14:foregroundMark x1="22420" y1="18021" x2="46263" y2="7067"/>
                          <a14:foregroundMark x1="50178" y1="4240" x2="52313" y2="6007"/>
                          <a14:backgroundMark x1="44840" y1="87279" x2="44840" y2="87279"/>
                          <a14:backgroundMark x1="45907" y1="87279" x2="45907" y2="87279"/>
                          <a14:backgroundMark x1="46619" y1="87633" x2="46619" y2="87633"/>
                          <a14:backgroundMark x1="44840" y1="87986" x2="44840" y2="87986"/>
                          <a14:backgroundMark x1="44128" y1="87633" x2="44128" y2="87633"/>
                          <a14:backgroundMark x1="43416" y1="87633" x2="43416" y2="87633"/>
                          <a14:backgroundMark x1="41993" y1="87633" x2="41993" y2="87633"/>
                          <a14:backgroundMark x1="46263" y1="86572" x2="46263" y2="86572"/>
                          <a14:backgroundMark x1="46975" y1="86572" x2="46975" y2="86572"/>
                          <a14:backgroundMark x1="46975" y1="87633" x2="46975" y2="87633"/>
                          <a14:backgroundMark x1="45907" y1="87633" x2="45907" y2="87633"/>
                          <a14:backgroundMark x1="46619" y1="87279" x2="46619" y2="87279"/>
                          <a14:backgroundMark x1="9964" y1="53357" x2="9964" y2="53357"/>
                        </a14:backgroundRemoval>
                      </a14:imgEffect>
                      <a14:imgEffect>
                        <a14:sharpenSoften amount="50000"/>
                      </a14:imgEffect>
                      <a14:imgEffect>
                        <a14:brightnessContrast bright="100000"/>
                      </a14:imgEffect>
                    </a14:imgLayer>
                  </a14:imgProps>
                </a:ext>
              </a:extLst>
            </a:blip>
            <a:stretch>
              <a:fillRect/>
            </a:stretch>
          </p:blipFill>
          <p:spPr>
            <a:xfrm>
              <a:off x="10034401" y="1599114"/>
              <a:ext cx="1490850" cy="1501461"/>
            </a:xfrm>
            <a:prstGeom prst="rect">
              <a:avLst/>
            </a:prstGeom>
          </p:spPr>
        </p:pic>
      </p:grpSp>
    </p:spTree>
    <p:extLst>
      <p:ext uri="{BB962C8B-B14F-4D97-AF65-F5344CB8AC3E}">
        <p14:creationId xmlns:p14="http://schemas.microsoft.com/office/powerpoint/2010/main" val="251700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0"/>
                                        <p:tgtEl>
                                          <p:spTgt spid="54"/>
                                        </p:tgtEl>
                                      </p:cBhvr>
                                    </p:animEffect>
                                    <p:anim calcmode="lin" valueType="num">
                                      <p:cBhvr>
                                        <p:cTn id="28" dur="1000" fill="hold"/>
                                        <p:tgtEl>
                                          <p:spTgt spid="54"/>
                                        </p:tgtEl>
                                        <p:attrNameLst>
                                          <p:attrName>ppt_x</p:attrName>
                                        </p:attrNameLst>
                                      </p:cBhvr>
                                      <p:tavLst>
                                        <p:tav tm="0">
                                          <p:val>
                                            <p:strVal val="#ppt_x"/>
                                          </p:val>
                                        </p:tav>
                                        <p:tav tm="100000">
                                          <p:val>
                                            <p:strVal val="#ppt_x"/>
                                          </p:val>
                                        </p:tav>
                                      </p:tavLst>
                                    </p:anim>
                                    <p:anim calcmode="lin" valueType="num">
                                      <p:cBhvr>
                                        <p:cTn id="2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BB6AB-658E-7968-31E5-ABCAF36804B8}"/>
            </a:ext>
          </a:extLst>
        </p:cNvPr>
        <p:cNvGrpSpPr/>
        <p:nvPr/>
      </p:nvGrpSpPr>
      <p:grpSpPr>
        <a:xfrm>
          <a:off x="0" y="0"/>
          <a:ext cx="0" cy="0"/>
          <a:chOff x="0" y="0"/>
          <a:chExt cx="0" cy="0"/>
        </a:xfrm>
      </p:grpSpPr>
      <p:sp>
        <p:nvSpPr>
          <p:cNvPr id="2" name="Flowchart: Data 1">
            <a:extLst>
              <a:ext uri="{FF2B5EF4-FFF2-40B4-BE49-F238E27FC236}">
                <a16:creationId xmlns:a16="http://schemas.microsoft.com/office/drawing/2014/main" id="{82B6D466-FBA7-769B-7D82-2A418DCE06F3}"/>
              </a:ext>
            </a:extLst>
          </p:cNvPr>
          <p:cNvSpPr/>
          <p:nvPr/>
        </p:nvSpPr>
        <p:spPr>
          <a:xfrm>
            <a:off x="304800" y="-361950"/>
            <a:ext cx="2409825" cy="923925"/>
          </a:xfrm>
          <a:prstGeom prst="flowChartInputOutpu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Data 2">
            <a:extLst>
              <a:ext uri="{FF2B5EF4-FFF2-40B4-BE49-F238E27FC236}">
                <a16:creationId xmlns:a16="http://schemas.microsoft.com/office/drawing/2014/main" id="{A98F138F-C15B-359D-AA6E-3C30C50B9A00}"/>
              </a:ext>
            </a:extLst>
          </p:cNvPr>
          <p:cNvSpPr/>
          <p:nvPr/>
        </p:nvSpPr>
        <p:spPr>
          <a:xfrm>
            <a:off x="6794500" y="6281737"/>
            <a:ext cx="2409825" cy="923925"/>
          </a:xfrm>
          <a:prstGeom prst="flowChartInputOutpu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DD93302-B218-0758-B0B8-8F8F4EE15F9E}"/>
              </a:ext>
            </a:extLst>
          </p:cNvPr>
          <p:cNvSpPr/>
          <p:nvPr/>
        </p:nvSpPr>
        <p:spPr>
          <a:xfrm flipV="1">
            <a:off x="1733550" y="207644"/>
            <a:ext cx="1628775" cy="45719"/>
          </a:xfrm>
          <a:prstGeom prst="rec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A79C91F-60A8-DAB9-74C0-CAD0A3F23E94}"/>
              </a:ext>
            </a:extLst>
          </p:cNvPr>
          <p:cNvSpPr txBox="1"/>
          <p:nvPr/>
        </p:nvSpPr>
        <p:spPr>
          <a:xfrm>
            <a:off x="5695949" y="352425"/>
            <a:ext cx="6276975" cy="830997"/>
          </a:xfrm>
          <a:prstGeom prst="rect">
            <a:avLst/>
          </a:prstGeom>
          <a:noFill/>
        </p:spPr>
        <p:txBody>
          <a:bodyPr wrap="square" rtlCol="0">
            <a:spAutoFit/>
          </a:bodyPr>
          <a:lstStyle/>
          <a:p>
            <a:pPr algn="r"/>
            <a:r>
              <a:rPr lang="en-US" sz="2400" b="1" dirty="0">
                <a:solidFill>
                  <a:srgbClr val="6F7F96"/>
                </a:solidFill>
                <a:latin typeface="Lato" panose="020F0502020204030203" pitchFamily="34" charset="0"/>
              </a:rPr>
              <a:t>BREAST CANCER CLASSIFICATION USING DEEP LEARNING</a:t>
            </a:r>
            <a:endParaRPr lang="en-IN" sz="2400" b="1" dirty="0">
              <a:solidFill>
                <a:srgbClr val="6F7F96"/>
              </a:solidFill>
              <a:latin typeface="Lato" panose="020F0502020204030203" pitchFamily="34" charset="0"/>
            </a:endParaRPr>
          </a:p>
        </p:txBody>
      </p:sp>
      <p:grpSp>
        <p:nvGrpSpPr>
          <p:cNvPr id="5" name="Group 4">
            <a:extLst>
              <a:ext uri="{FF2B5EF4-FFF2-40B4-BE49-F238E27FC236}">
                <a16:creationId xmlns:a16="http://schemas.microsoft.com/office/drawing/2014/main" id="{926261D7-1B89-78B7-B2FF-C7FEF1F4FEF1}"/>
              </a:ext>
            </a:extLst>
          </p:cNvPr>
          <p:cNvGrpSpPr/>
          <p:nvPr/>
        </p:nvGrpSpPr>
        <p:grpSpPr>
          <a:xfrm>
            <a:off x="9677400" y="200025"/>
            <a:ext cx="3952875" cy="276999"/>
            <a:chOff x="6486525" y="0"/>
            <a:chExt cx="3952875" cy="276999"/>
          </a:xfrm>
        </p:grpSpPr>
        <p:sp>
          <p:nvSpPr>
            <p:cNvPr id="9" name="TextBox 8">
              <a:extLst>
                <a:ext uri="{FF2B5EF4-FFF2-40B4-BE49-F238E27FC236}">
                  <a16:creationId xmlns:a16="http://schemas.microsoft.com/office/drawing/2014/main" id="{949DC947-EA7A-D179-A0A8-AC696AF74767}"/>
                </a:ext>
              </a:extLst>
            </p:cNvPr>
            <p:cNvSpPr txBox="1"/>
            <p:nvPr/>
          </p:nvSpPr>
          <p:spPr>
            <a:xfrm>
              <a:off x="6534150" y="0"/>
              <a:ext cx="3905250" cy="276999"/>
            </a:xfrm>
            <a:prstGeom prst="rect">
              <a:avLst/>
            </a:prstGeom>
            <a:noFill/>
          </p:spPr>
          <p:txBody>
            <a:bodyPr wrap="square" rtlCol="0">
              <a:spAutoFit/>
            </a:bodyPr>
            <a:lstStyle/>
            <a:p>
              <a:r>
                <a:rPr lang="en-US" sz="1200" b="1" dirty="0">
                  <a:solidFill>
                    <a:srgbClr val="444D5C"/>
                  </a:solidFill>
                  <a:latin typeface="Lato" panose="020F0502020204030203" pitchFamily="34" charset="0"/>
                </a:rPr>
                <a:t>BREAST CANCER DIAGNOSIS</a:t>
              </a:r>
              <a:endParaRPr lang="en-IN" sz="1200" b="1" dirty="0">
                <a:solidFill>
                  <a:srgbClr val="444D5C"/>
                </a:solidFill>
                <a:latin typeface="Lato" panose="020F0502020204030203" pitchFamily="34" charset="0"/>
              </a:endParaRPr>
            </a:p>
          </p:txBody>
        </p:sp>
        <p:sp>
          <p:nvSpPr>
            <p:cNvPr id="10" name="Right Triangle 9">
              <a:extLst>
                <a:ext uri="{FF2B5EF4-FFF2-40B4-BE49-F238E27FC236}">
                  <a16:creationId xmlns:a16="http://schemas.microsoft.com/office/drawing/2014/main" id="{B61040F2-6F42-E78A-5B06-F7C58D6E6DE2}"/>
                </a:ext>
              </a:extLst>
            </p:cNvPr>
            <p:cNvSpPr/>
            <p:nvPr/>
          </p:nvSpPr>
          <p:spPr>
            <a:xfrm flipH="1">
              <a:off x="6486525" y="85725"/>
              <a:ext cx="123825" cy="123825"/>
            </a:xfrm>
            <a:prstGeom prst="rtTriangle">
              <a:avLst/>
            </a:prstGeom>
            <a:solidFill>
              <a:srgbClr val="54757C"/>
            </a:solidFill>
            <a:ln>
              <a:solidFill>
                <a:srgbClr val="5475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8" name="Group 47">
            <a:extLst>
              <a:ext uri="{FF2B5EF4-FFF2-40B4-BE49-F238E27FC236}">
                <a16:creationId xmlns:a16="http://schemas.microsoft.com/office/drawing/2014/main" id="{6F5E9EB0-3CA6-5816-05BD-82C46ED4FB28}"/>
              </a:ext>
            </a:extLst>
          </p:cNvPr>
          <p:cNvGrpSpPr/>
          <p:nvPr/>
        </p:nvGrpSpPr>
        <p:grpSpPr>
          <a:xfrm>
            <a:off x="2619375" y="1439431"/>
            <a:ext cx="2200275" cy="4562501"/>
            <a:chOff x="2619375" y="1439431"/>
            <a:chExt cx="2200275" cy="4562501"/>
          </a:xfrm>
        </p:grpSpPr>
        <p:grpSp>
          <p:nvGrpSpPr>
            <p:cNvPr id="41" name="Group 40">
              <a:extLst>
                <a:ext uri="{FF2B5EF4-FFF2-40B4-BE49-F238E27FC236}">
                  <a16:creationId xmlns:a16="http://schemas.microsoft.com/office/drawing/2014/main" id="{D9E30FFF-AC6E-5DCE-B7F5-BC970138BFAC}"/>
                </a:ext>
              </a:extLst>
            </p:cNvPr>
            <p:cNvGrpSpPr/>
            <p:nvPr/>
          </p:nvGrpSpPr>
          <p:grpSpPr>
            <a:xfrm>
              <a:off x="2619375" y="1439431"/>
              <a:ext cx="2200275" cy="4562501"/>
              <a:chOff x="2619375" y="1439431"/>
              <a:chExt cx="2200275" cy="4562501"/>
            </a:xfrm>
          </p:grpSpPr>
          <p:sp>
            <p:nvSpPr>
              <p:cNvPr id="20" name="Rectangle 19">
                <a:extLst>
                  <a:ext uri="{FF2B5EF4-FFF2-40B4-BE49-F238E27FC236}">
                    <a16:creationId xmlns:a16="http://schemas.microsoft.com/office/drawing/2014/main" id="{160295F2-FC06-A6E3-01A5-79C88EF2C9ED}"/>
                  </a:ext>
                </a:extLst>
              </p:cNvPr>
              <p:cNvSpPr/>
              <p:nvPr/>
            </p:nvSpPr>
            <p:spPr>
              <a:xfrm>
                <a:off x="2619375" y="1439431"/>
                <a:ext cx="2190750" cy="2026631"/>
              </a:xfrm>
              <a:prstGeom prst="rec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07463EF3-BCD1-401D-9DFC-2422CEE99C93}"/>
                  </a:ext>
                </a:extLst>
              </p:cNvPr>
              <p:cNvSpPr txBox="1"/>
              <p:nvPr/>
            </p:nvSpPr>
            <p:spPr>
              <a:xfrm>
                <a:off x="2628900" y="3570497"/>
                <a:ext cx="2190750" cy="2431435"/>
              </a:xfrm>
              <a:prstGeom prst="rect">
                <a:avLst/>
              </a:prstGeom>
              <a:noFill/>
            </p:spPr>
            <p:txBody>
              <a:bodyPr wrap="square" rtlCol="0">
                <a:spAutoFit/>
              </a:bodyPr>
              <a:lstStyle/>
              <a:p>
                <a:r>
                  <a:rPr lang="en-IN" sz="1400" b="1" dirty="0">
                    <a:latin typeface="Lato" panose="020F0502020204030203" pitchFamily="34" charset="0"/>
                  </a:rPr>
                  <a:t>Importance of early detection and accurate diagnosis</a:t>
                </a:r>
                <a:endParaRPr lang="en-US" sz="1400" b="1" dirty="0">
                  <a:latin typeface="Lato" panose="020F0502020204030203" pitchFamily="34" charset="0"/>
                </a:endParaRPr>
              </a:p>
              <a:p>
                <a:pPr algn="just"/>
                <a:endParaRPr lang="en-US" sz="1400" dirty="0"/>
              </a:p>
              <a:p>
                <a:pPr algn="just"/>
                <a:endParaRPr lang="en-US" sz="1200" dirty="0">
                  <a:solidFill>
                    <a:srgbClr val="444D5C"/>
                  </a:solidFill>
                  <a:latin typeface="Lato" panose="020F0502020204030203" pitchFamily="34" charset="0"/>
                </a:endParaRPr>
              </a:p>
              <a:p>
                <a:r>
                  <a:rPr lang="en-US" sz="1400" dirty="0">
                    <a:solidFill>
                      <a:srgbClr val="444D5C"/>
                    </a:solidFill>
                    <a:latin typeface="Lato" panose="020F0502020204030203" pitchFamily="34" charset="0"/>
                  </a:rPr>
                  <a:t>Timely breast cancer detection boosts treatment success and survival, emphasizing the need for advanced diagnostics.</a:t>
                </a:r>
                <a:endParaRPr lang="en-IN" sz="1400" dirty="0">
                  <a:solidFill>
                    <a:srgbClr val="444D5C"/>
                  </a:solidFill>
                  <a:latin typeface="Lato" panose="020F0502020204030203" pitchFamily="34" charset="0"/>
                </a:endParaRPr>
              </a:p>
            </p:txBody>
          </p:sp>
          <p:pic>
            <p:nvPicPr>
              <p:cNvPr id="15" name="Picture 14">
                <a:extLst>
                  <a:ext uri="{FF2B5EF4-FFF2-40B4-BE49-F238E27FC236}">
                    <a16:creationId xmlns:a16="http://schemas.microsoft.com/office/drawing/2014/main" id="{D48563F9-EADD-9048-8A24-8B50BCBF2B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911" b="89769" l="9967" r="90698">
                            <a14:foregroundMark x1="11296" y1="64026" x2="11296" y2="64026"/>
                            <a14:foregroundMark x1="29236" y1="85479" x2="29236" y2="85479"/>
                            <a14:foregroundMark x1="82060" y1="8911" x2="82060" y2="8911"/>
                            <a14:foregroundMark x1="90698" y1="17492" x2="90698" y2="17492"/>
                          </a14:backgroundRemoval>
                        </a14:imgEffect>
                      </a14:imgLayer>
                    </a14:imgProps>
                  </a:ext>
                </a:extLst>
              </a:blip>
              <a:stretch>
                <a:fillRect/>
              </a:stretch>
            </p:blipFill>
            <p:spPr>
              <a:xfrm>
                <a:off x="3049936" y="1783514"/>
                <a:ext cx="1329629" cy="1338464"/>
              </a:xfrm>
              <a:prstGeom prst="rect">
                <a:avLst/>
              </a:prstGeom>
            </p:spPr>
          </p:pic>
        </p:grpSp>
        <p:sp>
          <p:nvSpPr>
            <p:cNvPr id="22" name="Rectangle 21">
              <a:extLst>
                <a:ext uri="{FF2B5EF4-FFF2-40B4-BE49-F238E27FC236}">
                  <a16:creationId xmlns:a16="http://schemas.microsoft.com/office/drawing/2014/main" id="{B41306C3-24CC-50DC-07D9-5BC51482C579}"/>
                </a:ext>
              </a:extLst>
            </p:cNvPr>
            <p:cNvSpPr/>
            <p:nvPr/>
          </p:nvSpPr>
          <p:spPr>
            <a:xfrm>
              <a:off x="2733676" y="4386213"/>
              <a:ext cx="914400" cy="57790"/>
            </a:xfrm>
            <a:prstGeom prst="rec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1" name="Group 50">
            <a:extLst>
              <a:ext uri="{FF2B5EF4-FFF2-40B4-BE49-F238E27FC236}">
                <a16:creationId xmlns:a16="http://schemas.microsoft.com/office/drawing/2014/main" id="{9266CA3E-179B-05D1-2029-80B07672E95F}"/>
              </a:ext>
            </a:extLst>
          </p:cNvPr>
          <p:cNvGrpSpPr/>
          <p:nvPr/>
        </p:nvGrpSpPr>
        <p:grpSpPr>
          <a:xfrm>
            <a:off x="4981575" y="1439628"/>
            <a:ext cx="2200275" cy="4794484"/>
            <a:chOff x="4981575" y="1439628"/>
            <a:chExt cx="2200275" cy="4794484"/>
          </a:xfrm>
        </p:grpSpPr>
        <p:grpSp>
          <p:nvGrpSpPr>
            <p:cNvPr id="42" name="Group 41">
              <a:extLst>
                <a:ext uri="{FF2B5EF4-FFF2-40B4-BE49-F238E27FC236}">
                  <a16:creationId xmlns:a16="http://schemas.microsoft.com/office/drawing/2014/main" id="{6C87B34F-DDE0-8166-0719-E654AF5EEA82}"/>
                </a:ext>
              </a:extLst>
            </p:cNvPr>
            <p:cNvGrpSpPr/>
            <p:nvPr/>
          </p:nvGrpSpPr>
          <p:grpSpPr>
            <a:xfrm>
              <a:off x="4981575" y="1439628"/>
              <a:ext cx="2200275" cy="4794484"/>
              <a:chOff x="4981575" y="1439628"/>
              <a:chExt cx="2200275" cy="4794484"/>
            </a:xfrm>
          </p:grpSpPr>
          <p:sp>
            <p:nvSpPr>
              <p:cNvPr id="30" name="Rectangle 29">
                <a:extLst>
                  <a:ext uri="{FF2B5EF4-FFF2-40B4-BE49-F238E27FC236}">
                    <a16:creationId xmlns:a16="http://schemas.microsoft.com/office/drawing/2014/main" id="{A1B56387-942F-6086-222F-E9953C7ABD76}"/>
                  </a:ext>
                </a:extLst>
              </p:cNvPr>
              <p:cNvSpPr/>
              <p:nvPr/>
            </p:nvSpPr>
            <p:spPr>
              <a:xfrm>
                <a:off x="4981575" y="1439628"/>
                <a:ext cx="2190750" cy="2026272"/>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F2853960-EA49-CCD3-0864-7CEE1643C036}"/>
                  </a:ext>
                </a:extLst>
              </p:cNvPr>
              <p:cNvSpPr txBox="1"/>
              <p:nvPr/>
            </p:nvSpPr>
            <p:spPr>
              <a:xfrm>
                <a:off x="4991100" y="3587234"/>
                <a:ext cx="2190750" cy="2646878"/>
              </a:xfrm>
              <a:prstGeom prst="rect">
                <a:avLst/>
              </a:prstGeom>
              <a:noFill/>
            </p:spPr>
            <p:txBody>
              <a:bodyPr wrap="square" rtlCol="0">
                <a:spAutoFit/>
              </a:bodyPr>
              <a:lstStyle/>
              <a:p>
                <a:r>
                  <a:rPr lang="en-IN" sz="1400" b="1" dirty="0">
                    <a:latin typeface="Lato" panose="020F0502020204030203" pitchFamily="34" charset="0"/>
                  </a:rPr>
                  <a:t>Role of deep learning and CNNs in image classification</a:t>
                </a:r>
              </a:p>
              <a:p>
                <a:endParaRPr lang="en-US" sz="1400" dirty="0"/>
              </a:p>
              <a:p>
                <a:endParaRPr lang="en-US" sz="1400" dirty="0"/>
              </a:p>
              <a:p>
                <a:pPr algn="l"/>
                <a:r>
                  <a:rPr lang="en-US" sz="1200" b="0" i="0" dirty="0">
                    <a:solidFill>
                      <a:srgbClr val="444D5C"/>
                    </a:solidFill>
                    <a:effectLst/>
                    <a:latin typeface="Lato" panose="020F0502020204030203" pitchFamily="34" charset="0"/>
                  </a:rPr>
                  <a:t>Deep learning, particularly Convolutional Neural Networks (CNNs), has emerged as a powerful approach for analyzing medical images, improving classification accuracy in breast cancer diagnostics.</a:t>
                </a:r>
              </a:p>
            </p:txBody>
          </p:sp>
          <p:pic>
            <p:nvPicPr>
              <p:cNvPr id="19" name="Picture 18">
                <a:extLst>
                  <a:ext uri="{FF2B5EF4-FFF2-40B4-BE49-F238E27FC236}">
                    <a16:creationId xmlns:a16="http://schemas.microsoft.com/office/drawing/2014/main" id="{D86A5B49-19C4-A693-4FDD-83A6A2C2ED1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639" b="95139" l="8027" r="92642">
                            <a14:foregroundMark x1="41137" y1="9375" x2="41137" y2="9375"/>
                            <a14:foregroundMark x1="34783" y1="8681" x2="34783" y2="8681"/>
                            <a14:foregroundMark x1="40134" y1="8333" x2="40134" y2="8333"/>
                            <a14:foregroundMark x1="9365" y1="21875" x2="9365" y2="21875"/>
                            <a14:foregroundMark x1="8361" y1="41319" x2="8361" y2="41319"/>
                            <a14:foregroundMark x1="92308" y1="30208" x2="92308" y2="30208"/>
                            <a14:foregroundMark x1="36120" y1="95139" x2="36120" y2="95139"/>
                            <a14:foregroundMark x1="92308" y1="51042" x2="92308" y2="51042"/>
                            <a14:foregroundMark x1="92642" y1="69444" x2="92642" y2="69444"/>
                            <a14:backgroundMark x1="35452" y1="95486" x2="35452" y2="95486"/>
                            <a14:backgroundMark x1="36455" y1="95486" x2="36455" y2="95486"/>
                          </a14:backgroundRemoval>
                        </a14:imgEffect>
                        <a14:imgEffect>
                          <a14:sharpenSoften amount="100000"/>
                        </a14:imgEffect>
                        <a14:imgEffect>
                          <a14:brightnessContrast bright="100000"/>
                        </a14:imgEffect>
                      </a14:imgLayer>
                    </a14:imgProps>
                  </a:ext>
                </a:extLst>
              </a:blip>
              <a:stretch>
                <a:fillRect/>
              </a:stretch>
            </p:blipFill>
            <p:spPr>
              <a:xfrm>
                <a:off x="5364857" y="1766868"/>
                <a:ext cx="1424187" cy="1371792"/>
              </a:xfrm>
              <a:prstGeom prst="rect">
                <a:avLst/>
              </a:prstGeom>
            </p:spPr>
          </p:pic>
        </p:grpSp>
        <p:sp>
          <p:nvSpPr>
            <p:cNvPr id="32" name="Rectangle 31">
              <a:extLst>
                <a:ext uri="{FF2B5EF4-FFF2-40B4-BE49-F238E27FC236}">
                  <a16:creationId xmlns:a16="http://schemas.microsoft.com/office/drawing/2014/main" id="{99A0949D-49CF-EB85-EE59-F4C543B60C0D}"/>
                </a:ext>
              </a:extLst>
            </p:cNvPr>
            <p:cNvSpPr/>
            <p:nvPr/>
          </p:nvSpPr>
          <p:spPr>
            <a:xfrm>
              <a:off x="5083176" y="4369113"/>
              <a:ext cx="914400" cy="58239"/>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a:extLst>
              <a:ext uri="{FF2B5EF4-FFF2-40B4-BE49-F238E27FC236}">
                <a16:creationId xmlns:a16="http://schemas.microsoft.com/office/drawing/2014/main" id="{CFAB6972-4BB9-25C9-F541-E4AE87C73CCC}"/>
              </a:ext>
            </a:extLst>
          </p:cNvPr>
          <p:cNvGrpSpPr/>
          <p:nvPr/>
        </p:nvGrpSpPr>
        <p:grpSpPr>
          <a:xfrm>
            <a:off x="7315200" y="1428748"/>
            <a:ext cx="2200275" cy="4560322"/>
            <a:chOff x="7315200" y="1428748"/>
            <a:chExt cx="2200275" cy="4560322"/>
          </a:xfrm>
        </p:grpSpPr>
        <p:grpSp>
          <p:nvGrpSpPr>
            <p:cNvPr id="44" name="Group 43">
              <a:extLst>
                <a:ext uri="{FF2B5EF4-FFF2-40B4-BE49-F238E27FC236}">
                  <a16:creationId xmlns:a16="http://schemas.microsoft.com/office/drawing/2014/main" id="{7C8C4042-6516-9F00-2230-1C5E7A1B95B7}"/>
                </a:ext>
              </a:extLst>
            </p:cNvPr>
            <p:cNvGrpSpPr/>
            <p:nvPr/>
          </p:nvGrpSpPr>
          <p:grpSpPr>
            <a:xfrm>
              <a:off x="7315200" y="1428748"/>
              <a:ext cx="2200275" cy="4560322"/>
              <a:chOff x="7315200" y="1428748"/>
              <a:chExt cx="2200275" cy="4560322"/>
            </a:xfrm>
          </p:grpSpPr>
          <p:sp>
            <p:nvSpPr>
              <p:cNvPr id="27" name="Rectangle 26">
                <a:extLst>
                  <a:ext uri="{FF2B5EF4-FFF2-40B4-BE49-F238E27FC236}">
                    <a16:creationId xmlns:a16="http://schemas.microsoft.com/office/drawing/2014/main" id="{54ECA156-AEBB-B2BD-6A82-6AD544D6195D}"/>
                  </a:ext>
                </a:extLst>
              </p:cNvPr>
              <p:cNvSpPr/>
              <p:nvPr/>
            </p:nvSpPr>
            <p:spPr>
              <a:xfrm>
                <a:off x="7315200" y="1428748"/>
                <a:ext cx="2190750" cy="2026632"/>
              </a:xfrm>
              <a:prstGeom prst="rect">
                <a:avLst/>
              </a:prstGeom>
              <a:solidFill>
                <a:srgbClr val="6F7F96"/>
              </a:solidFill>
              <a:ln>
                <a:solidFill>
                  <a:srgbClr val="6F7F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C6A887BC-D754-BF01-E3A5-F3A596E15029}"/>
                  </a:ext>
                </a:extLst>
              </p:cNvPr>
              <p:cNvSpPr txBox="1"/>
              <p:nvPr/>
            </p:nvSpPr>
            <p:spPr>
              <a:xfrm>
                <a:off x="7324725" y="3588413"/>
                <a:ext cx="2190750" cy="2400657"/>
              </a:xfrm>
              <a:prstGeom prst="rect">
                <a:avLst/>
              </a:prstGeom>
              <a:noFill/>
            </p:spPr>
            <p:txBody>
              <a:bodyPr wrap="square" rtlCol="0">
                <a:spAutoFit/>
              </a:bodyPr>
              <a:lstStyle/>
              <a:p>
                <a:r>
                  <a:rPr lang="en-IN" sz="1400" b="1" dirty="0">
                    <a:latin typeface="Lato" panose="020F0502020204030203" pitchFamily="34" charset="0"/>
                  </a:rPr>
                  <a:t>Benefits of automating the diagnostic process for pathologists</a:t>
                </a:r>
                <a:endParaRPr lang="en-US" sz="1400" b="1" dirty="0">
                  <a:latin typeface="Lato" panose="020F0502020204030203" pitchFamily="34" charset="0"/>
                </a:endParaRPr>
              </a:p>
              <a:p>
                <a:pPr algn="just"/>
                <a:endParaRPr lang="en-US" sz="1200" dirty="0">
                  <a:solidFill>
                    <a:srgbClr val="444D5C"/>
                  </a:solidFill>
                  <a:latin typeface="Lato" panose="020F0502020204030203" pitchFamily="34" charset="0"/>
                </a:endParaRPr>
              </a:p>
              <a:p>
                <a:pPr algn="just"/>
                <a:endParaRPr lang="en-US" sz="1200" dirty="0">
                  <a:solidFill>
                    <a:srgbClr val="444D5C"/>
                  </a:solidFill>
                  <a:latin typeface="Lato" panose="020F0502020204030203" pitchFamily="34" charset="0"/>
                </a:endParaRPr>
              </a:p>
              <a:p>
                <a:r>
                  <a:rPr lang="en-US" sz="1400" dirty="0">
                    <a:solidFill>
                      <a:srgbClr val="444D5C"/>
                    </a:solidFill>
                    <a:latin typeface="Lato" panose="020F0502020204030203" pitchFamily="34" charset="0"/>
                  </a:rPr>
                  <a:t>Deep learning automation eases pathologists' workload, enabling efficient diagnoses and focused care.</a:t>
                </a:r>
                <a:endParaRPr lang="en-IN" sz="1400" dirty="0">
                  <a:solidFill>
                    <a:srgbClr val="444D5C"/>
                  </a:solidFill>
                  <a:latin typeface="Lato" panose="020F0502020204030203" pitchFamily="34" charset="0"/>
                </a:endParaRPr>
              </a:p>
            </p:txBody>
          </p:sp>
          <p:pic>
            <p:nvPicPr>
              <p:cNvPr id="24" name="Picture 23">
                <a:extLst>
                  <a:ext uri="{FF2B5EF4-FFF2-40B4-BE49-F238E27FC236}">
                    <a16:creationId xmlns:a16="http://schemas.microsoft.com/office/drawing/2014/main" id="{8F6F46D8-B4E1-0912-984E-89AC827751A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74" b="89850" l="8418" r="89899">
                            <a14:foregroundMark x1="74074" y1="16917" x2="74074" y2="16917"/>
                            <a14:foregroundMark x1="16498" y1="16541" x2="16498" y2="16541"/>
                            <a14:foregroundMark x1="8418" y1="14286" x2="8418" y2="14286"/>
                            <a14:foregroundMark x1="30640" y1="46241" x2="30640" y2="46241"/>
                            <a14:foregroundMark x1="73401" y1="49248" x2="73401" y2="49248"/>
                            <a14:foregroundMark x1="65320" y1="65789" x2="65320" y2="65789"/>
                            <a14:foregroundMark x1="76431" y1="85338" x2="76431" y2="85338"/>
                            <a14:foregroundMark x1="80135" y1="84586" x2="80135" y2="84586"/>
                            <a14:foregroundMark x1="84175" y1="84586" x2="84175" y2="84586"/>
                            <a14:backgroundMark x1="72391" y1="18797" x2="72391" y2="18797"/>
                            <a14:backgroundMark x1="52189" y1="21429" x2="52189" y2="21429"/>
                            <a14:backgroundMark x1="72727" y1="50752" x2="72727" y2="50752"/>
                          </a14:backgroundRemoval>
                        </a14:imgEffect>
                      </a14:imgLayer>
                    </a14:imgProps>
                  </a:ext>
                </a:extLst>
              </a:blip>
              <a:stretch>
                <a:fillRect/>
              </a:stretch>
            </p:blipFill>
            <p:spPr>
              <a:xfrm>
                <a:off x="7827070" y="1919464"/>
                <a:ext cx="1167010" cy="1045201"/>
              </a:xfrm>
              <a:prstGeom prst="rect">
                <a:avLst/>
              </a:prstGeom>
            </p:spPr>
          </p:pic>
        </p:grpSp>
        <p:sp>
          <p:nvSpPr>
            <p:cNvPr id="29" name="Rectangle 28">
              <a:extLst>
                <a:ext uri="{FF2B5EF4-FFF2-40B4-BE49-F238E27FC236}">
                  <a16:creationId xmlns:a16="http://schemas.microsoft.com/office/drawing/2014/main" id="{FAF7910E-F51E-579D-9F41-EC4A9F4A86EC}"/>
                </a:ext>
              </a:extLst>
            </p:cNvPr>
            <p:cNvSpPr/>
            <p:nvPr/>
          </p:nvSpPr>
          <p:spPr>
            <a:xfrm>
              <a:off x="7429501" y="4352619"/>
              <a:ext cx="914400" cy="56519"/>
            </a:xfrm>
            <a:prstGeom prst="rect">
              <a:avLst/>
            </a:prstGeom>
            <a:solidFill>
              <a:srgbClr val="6F7F96"/>
            </a:solidFill>
            <a:ln>
              <a:solidFill>
                <a:srgbClr val="6F7F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id="{8C49E9F1-90E3-392E-35B2-7B1909F07DA5}"/>
              </a:ext>
            </a:extLst>
          </p:cNvPr>
          <p:cNvGrpSpPr/>
          <p:nvPr/>
        </p:nvGrpSpPr>
        <p:grpSpPr>
          <a:xfrm>
            <a:off x="9658350" y="1428748"/>
            <a:ext cx="2200275" cy="4775765"/>
            <a:chOff x="9658350" y="1428748"/>
            <a:chExt cx="2200275" cy="4775765"/>
          </a:xfrm>
        </p:grpSpPr>
        <p:grpSp>
          <p:nvGrpSpPr>
            <p:cNvPr id="46" name="Group 45">
              <a:extLst>
                <a:ext uri="{FF2B5EF4-FFF2-40B4-BE49-F238E27FC236}">
                  <a16:creationId xmlns:a16="http://schemas.microsoft.com/office/drawing/2014/main" id="{EE510CC4-AD84-E104-F60A-94CB40F53D36}"/>
                </a:ext>
              </a:extLst>
            </p:cNvPr>
            <p:cNvGrpSpPr/>
            <p:nvPr/>
          </p:nvGrpSpPr>
          <p:grpSpPr>
            <a:xfrm>
              <a:off x="9658350" y="1428748"/>
              <a:ext cx="2200275" cy="4775765"/>
              <a:chOff x="9658350" y="1428748"/>
              <a:chExt cx="2200275" cy="4775765"/>
            </a:xfrm>
          </p:grpSpPr>
          <p:sp>
            <p:nvSpPr>
              <p:cNvPr id="34" name="Rectangle 33">
                <a:extLst>
                  <a:ext uri="{FF2B5EF4-FFF2-40B4-BE49-F238E27FC236}">
                    <a16:creationId xmlns:a16="http://schemas.microsoft.com/office/drawing/2014/main" id="{84432AB3-E583-8918-82BA-2A061739C936}"/>
                  </a:ext>
                </a:extLst>
              </p:cNvPr>
              <p:cNvSpPr/>
              <p:nvPr/>
            </p:nvSpPr>
            <p:spPr>
              <a:xfrm>
                <a:off x="9658350" y="1428748"/>
                <a:ext cx="2190750" cy="2026631"/>
              </a:xfrm>
              <a:prstGeom prst="rect">
                <a:avLst/>
              </a:prstGeom>
              <a:solidFill>
                <a:srgbClr val="54757C"/>
              </a:solidFill>
              <a:ln>
                <a:solidFill>
                  <a:srgbClr val="5475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5A1461FD-110B-B013-72C6-8A37CC6A19A7}"/>
                  </a:ext>
                </a:extLst>
              </p:cNvPr>
              <p:cNvSpPr txBox="1"/>
              <p:nvPr/>
            </p:nvSpPr>
            <p:spPr>
              <a:xfrm>
                <a:off x="9667875" y="3588412"/>
                <a:ext cx="2190750" cy="2616101"/>
              </a:xfrm>
              <a:prstGeom prst="rect">
                <a:avLst/>
              </a:prstGeom>
              <a:noFill/>
            </p:spPr>
            <p:txBody>
              <a:bodyPr wrap="square" rtlCol="0">
                <a:spAutoFit/>
              </a:bodyPr>
              <a:lstStyle/>
              <a:p>
                <a:r>
                  <a:rPr lang="en-US" sz="1400" b="1" i="0" dirty="0">
                    <a:solidFill>
                      <a:srgbClr val="313A43"/>
                    </a:solidFill>
                    <a:effectLst/>
                    <a:latin typeface="Lato" panose="020F0502020204030203" pitchFamily="34" charset="0"/>
                  </a:rPr>
                  <a:t>Enhancing patient care through advanced technologies</a:t>
                </a:r>
                <a:endParaRPr lang="en-US" sz="1400" b="1" dirty="0">
                  <a:solidFill>
                    <a:srgbClr val="444D5C"/>
                  </a:solidFill>
                  <a:latin typeface="Lato" panose="020F0502020204030203" pitchFamily="34" charset="0"/>
                </a:endParaRPr>
              </a:p>
              <a:p>
                <a:pPr algn="just"/>
                <a:endParaRPr lang="en-US" sz="1200" dirty="0">
                  <a:solidFill>
                    <a:srgbClr val="444D5C"/>
                  </a:solidFill>
                  <a:latin typeface="Lato" panose="020F0502020204030203" pitchFamily="34" charset="0"/>
                </a:endParaRPr>
              </a:p>
              <a:p>
                <a:pPr algn="just"/>
                <a:endParaRPr lang="en-US" sz="1200" dirty="0">
                  <a:solidFill>
                    <a:srgbClr val="444D5C"/>
                  </a:solidFill>
                  <a:latin typeface="Lato" panose="020F0502020204030203" pitchFamily="34" charset="0"/>
                </a:endParaRPr>
              </a:p>
              <a:p>
                <a:r>
                  <a:rPr lang="en-US" sz="1400" dirty="0">
                    <a:solidFill>
                      <a:srgbClr val="444D5C"/>
                    </a:solidFill>
                    <a:latin typeface="Lato" panose="020F0502020204030203" pitchFamily="34" charset="0"/>
                  </a:rPr>
                  <a:t>Deep learning in breast cancer classification ensures accurate diagnosis and personalized treatment, enhancing patient outcomes.</a:t>
                </a:r>
                <a:endParaRPr lang="en-IN" sz="1400" dirty="0">
                  <a:solidFill>
                    <a:srgbClr val="444D5C"/>
                  </a:solidFill>
                  <a:latin typeface="Lato" panose="020F0502020204030203" pitchFamily="34" charset="0"/>
                </a:endParaRPr>
              </a:p>
            </p:txBody>
          </p:sp>
          <p:pic>
            <p:nvPicPr>
              <p:cNvPr id="38" name="Picture 37">
                <a:extLst>
                  <a:ext uri="{FF2B5EF4-FFF2-40B4-BE49-F238E27FC236}">
                    <a16:creationId xmlns:a16="http://schemas.microsoft.com/office/drawing/2014/main" id="{E1D7A0EE-D6F6-A807-9F04-01BEB562E36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887" b="95489" l="8966" r="92759">
                            <a14:foregroundMark x1="47241" y1="24436" x2="47241" y2="24436"/>
                            <a14:foregroundMark x1="83793" y1="6015" x2="83793" y2="6015"/>
                            <a14:foregroundMark x1="93448" y1="20301" x2="93448" y2="20301"/>
                            <a14:foregroundMark x1="80345" y1="20301" x2="80345" y2="20301"/>
                            <a14:foregroundMark x1="54828" y1="42857" x2="54828" y2="42857"/>
                            <a14:foregroundMark x1="42069" y1="95489" x2="42069" y2="95489"/>
                            <a14:foregroundMark x1="8966" y1="77820" x2="8966" y2="77820"/>
                          </a14:backgroundRemoval>
                        </a14:imgEffect>
                        <a14:imgEffect>
                          <a14:sharpenSoften amount="50000"/>
                        </a14:imgEffect>
                        <a14:imgEffect>
                          <a14:brightnessContrast bright="100000"/>
                        </a14:imgEffect>
                      </a14:imgLayer>
                    </a14:imgProps>
                  </a:ext>
                </a:extLst>
              </a:blip>
              <a:stretch>
                <a:fillRect/>
              </a:stretch>
            </p:blipFill>
            <p:spPr>
              <a:xfrm>
                <a:off x="10068259" y="1813325"/>
                <a:ext cx="1370932" cy="1257476"/>
              </a:xfrm>
              <a:prstGeom prst="rect">
                <a:avLst/>
              </a:prstGeom>
            </p:spPr>
          </p:pic>
        </p:grpSp>
        <p:sp>
          <p:nvSpPr>
            <p:cNvPr id="36" name="Rectangle 35">
              <a:extLst>
                <a:ext uri="{FF2B5EF4-FFF2-40B4-BE49-F238E27FC236}">
                  <a16:creationId xmlns:a16="http://schemas.microsoft.com/office/drawing/2014/main" id="{2626D281-67A8-928C-1F85-6E91E3BC6709}"/>
                </a:ext>
              </a:extLst>
            </p:cNvPr>
            <p:cNvSpPr/>
            <p:nvPr/>
          </p:nvSpPr>
          <p:spPr>
            <a:xfrm>
              <a:off x="9759951" y="4339917"/>
              <a:ext cx="914400" cy="56519"/>
            </a:xfrm>
            <a:prstGeom prst="rect">
              <a:avLst/>
            </a:prstGeom>
            <a:solidFill>
              <a:srgbClr val="54757C"/>
            </a:solidFill>
            <a:ln>
              <a:solidFill>
                <a:srgbClr val="5475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9" name="Group 38">
            <a:extLst>
              <a:ext uri="{FF2B5EF4-FFF2-40B4-BE49-F238E27FC236}">
                <a16:creationId xmlns:a16="http://schemas.microsoft.com/office/drawing/2014/main" id="{6F3B6201-69E7-423B-81E0-1FAAF0DF1797}"/>
              </a:ext>
            </a:extLst>
          </p:cNvPr>
          <p:cNvGrpSpPr/>
          <p:nvPr/>
        </p:nvGrpSpPr>
        <p:grpSpPr>
          <a:xfrm>
            <a:off x="285750" y="1450111"/>
            <a:ext cx="2200275" cy="4663092"/>
            <a:chOff x="285750" y="1450111"/>
            <a:chExt cx="2200275" cy="4663092"/>
          </a:xfrm>
        </p:grpSpPr>
        <p:sp>
          <p:nvSpPr>
            <p:cNvPr id="16" name="TextBox 15">
              <a:extLst>
                <a:ext uri="{FF2B5EF4-FFF2-40B4-BE49-F238E27FC236}">
                  <a16:creationId xmlns:a16="http://schemas.microsoft.com/office/drawing/2014/main" id="{4AE90607-83DA-88F6-55FA-1D58B6B46DB6}"/>
                </a:ext>
              </a:extLst>
            </p:cNvPr>
            <p:cNvSpPr txBox="1"/>
            <p:nvPr/>
          </p:nvSpPr>
          <p:spPr>
            <a:xfrm>
              <a:off x="295275" y="3558658"/>
              <a:ext cx="2190750" cy="2554545"/>
            </a:xfrm>
            <a:prstGeom prst="rect">
              <a:avLst/>
            </a:prstGeom>
            <a:noFill/>
          </p:spPr>
          <p:txBody>
            <a:bodyPr wrap="square" rtlCol="0">
              <a:spAutoFit/>
            </a:bodyPr>
            <a:lstStyle/>
            <a:p>
              <a:r>
                <a:rPr lang="en-IN" sz="1400" b="1" dirty="0">
                  <a:latin typeface="Lato" panose="020F0502020204030203" pitchFamily="34" charset="0"/>
                </a:rPr>
                <a:t>Breast cancer prevalence among woman worldwide</a:t>
              </a:r>
            </a:p>
            <a:p>
              <a:endParaRPr lang="en-US" sz="1400" dirty="0"/>
            </a:p>
            <a:p>
              <a:pPr algn="just"/>
              <a:endParaRPr lang="en-US" sz="1400" dirty="0"/>
            </a:p>
            <a:p>
              <a:r>
                <a:rPr lang="en-US" sz="1400" dirty="0">
                  <a:solidFill>
                    <a:srgbClr val="444D5C"/>
                  </a:solidFill>
                  <a:latin typeface="Lato" panose="020F0502020204030203" pitchFamily="34" charset="0"/>
                </a:rPr>
                <a:t>Breast cancer is a major global health challenge and the most common cancer in women, underscoring the need for effective diagnostics.</a:t>
              </a:r>
              <a:endParaRPr lang="en-IN" sz="1400" dirty="0">
                <a:solidFill>
                  <a:srgbClr val="444D5C"/>
                </a:solidFill>
                <a:latin typeface="Lato" panose="020F0502020204030203" pitchFamily="34" charset="0"/>
              </a:endParaRPr>
            </a:p>
          </p:txBody>
        </p:sp>
        <p:sp>
          <p:nvSpPr>
            <p:cNvPr id="11" name="Rectangle 10">
              <a:extLst>
                <a:ext uri="{FF2B5EF4-FFF2-40B4-BE49-F238E27FC236}">
                  <a16:creationId xmlns:a16="http://schemas.microsoft.com/office/drawing/2014/main" id="{4F5933EF-BB75-D797-9814-7F4AFE50F1B2}"/>
                </a:ext>
              </a:extLst>
            </p:cNvPr>
            <p:cNvSpPr/>
            <p:nvPr/>
          </p:nvSpPr>
          <p:spPr>
            <a:xfrm>
              <a:off x="285750" y="1450111"/>
              <a:ext cx="2190750" cy="2026632"/>
            </a:xfrm>
            <a:prstGeom prst="rec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B568B0A1-FFBD-3479-19E2-2050D39CB000}"/>
                </a:ext>
              </a:extLst>
            </p:cNvPr>
            <p:cNvSpPr/>
            <p:nvPr/>
          </p:nvSpPr>
          <p:spPr>
            <a:xfrm>
              <a:off x="390526" y="4368912"/>
              <a:ext cx="914400" cy="57180"/>
            </a:xfrm>
            <a:prstGeom prst="rec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2304CAB5-9074-8934-3645-145200B0AD0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4138" l="9023" r="92857">
                          <a14:foregroundMark x1="39850" y1="26552" x2="39850" y2="26552"/>
                          <a14:foregroundMark x1="68421" y1="25517" x2="68421" y2="25517"/>
                          <a14:foregroundMark x1="68045" y1="17931" x2="68045" y2="17931"/>
                          <a14:foregroundMark x1="92481" y1="38276" x2="92481" y2="38276"/>
                          <a14:foregroundMark x1="93233" y1="84483" x2="93233" y2="84483"/>
                          <a14:foregroundMark x1="92481" y1="94138" x2="92481" y2="94138"/>
                          <a14:foregroundMark x1="78571" y1="88966" x2="78571" y2="88966"/>
                          <a14:foregroundMark x1="30075" y1="18276" x2="30075" y2="18276"/>
                          <a14:foregroundMark x1="19173" y1="20345" x2="19173" y2="20345"/>
                          <a14:foregroundMark x1="22932" y1="42759" x2="22932" y2="42759"/>
                          <a14:foregroundMark x1="34211" y1="53103" x2="34211" y2="53103"/>
                          <a14:foregroundMark x1="46241" y1="58621" x2="46241" y2="58621"/>
                          <a14:foregroundMark x1="50376" y1="88276" x2="50376" y2="88276"/>
                          <a14:backgroundMark x1="56767" y1="58966" x2="56767" y2="58966"/>
                        </a14:backgroundRemoval>
                      </a14:imgEffect>
                      <a14:imgEffect>
                        <a14:sharpenSoften amount="50000"/>
                      </a14:imgEffect>
                    </a14:imgLayer>
                  </a14:imgProps>
                </a:ext>
              </a:extLst>
            </a:blip>
            <a:stretch>
              <a:fillRect/>
            </a:stretch>
          </p:blipFill>
          <p:spPr>
            <a:xfrm>
              <a:off x="747624" y="1772768"/>
              <a:ext cx="1267002" cy="1381318"/>
            </a:xfrm>
            <a:prstGeom prst="rect">
              <a:avLst/>
            </a:prstGeom>
          </p:spPr>
        </p:pic>
      </p:grpSp>
    </p:spTree>
    <p:extLst>
      <p:ext uri="{BB962C8B-B14F-4D97-AF65-F5344CB8AC3E}">
        <p14:creationId xmlns:p14="http://schemas.microsoft.com/office/powerpoint/2010/main" val="187897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1+#ppt_w/2"/>
                                          </p:val>
                                        </p:tav>
                                        <p:tav tm="100000">
                                          <p:val>
                                            <p:strVal val="#ppt_x"/>
                                          </p:val>
                                        </p:tav>
                                      </p:tavLst>
                                    </p:anim>
                                    <p:anim calcmode="lin" valueType="num">
                                      <p:cBhvr additive="base">
                                        <p:cTn id="8" dur="75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1+#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50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1+#ppt_w/2"/>
                                          </p:val>
                                        </p:tav>
                                        <p:tav tm="100000">
                                          <p:val>
                                            <p:strVal val="#ppt_x"/>
                                          </p:val>
                                        </p:tav>
                                      </p:tavLst>
                                    </p:anim>
                                    <p:anim calcmode="lin" valueType="num">
                                      <p:cBhvr additive="base">
                                        <p:cTn id="20" dur="5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00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1+#ppt_w/2"/>
                                          </p:val>
                                        </p:tav>
                                        <p:tav tm="100000">
                                          <p:val>
                                            <p:strVal val="#ppt_x"/>
                                          </p:val>
                                        </p:tav>
                                      </p:tavLst>
                                    </p:anim>
                                    <p:anim calcmode="lin" valueType="num">
                                      <p:cBhvr additive="base">
                                        <p:cTn id="24"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271E-7211-F642-111B-B23B9C8071B4}"/>
            </a:ext>
          </a:extLst>
        </p:cNvPr>
        <p:cNvGrpSpPr/>
        <p:nvPr/>
      </p:nvGrpSpPr>
      <p:grpSpPr>
        <a:xfrm>
          <a:off x="0" y="0"/>
          <a:ext cx="0" cy="0"/>
          <a:chOff x="0" y="0"/>
          <a:chExt cx="0" cy="0"/>
        </a:xfrm>
      </p:grpSpPr>
      <p:sp>
        <p:nvSpPr>
          <p:cNvPr id="2" name="Flowchart: Data 1">
            <a:extLst>
              <a:ext uri="{FF2B5EF4-FFF2-40B4-BE49-F238E27FC236}">
                <a16:creationId xmlns:a16="http://schemas.microsoft.com/office/drawing/2014/main" id="{5AD4FCA0-FD4C-0D3F-320C-ACC99FAD83D4}"/>
              </a:ext>
            </a:extLst>
          </p:cNvPr>
          <p:cNvSpPr/>
          <p:nvPr/>
        </p:nvSpPr>
        <p:spPr>
          <a:xfrm>
            <a:off x="180975" y="6396037"/>
            <a:ext cx="2409825" cy="923925"/>
          </a:xfrm>
          <a:prstGeom prst="flowChartInputOutpu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Data 2">
            <a:extLst>
              <a:ext uri="{FF2B5EF4-FFF2-40B4-BE49-F238E27FC236}">
                <a16:creationId xmlns:a16="http://schemas.microsoft.com/office/drawing/2014/main" id="{4B921EA8-A1B2-85B3-A10A-CB13A3AFDDD4}"/>
              </a:ext>
            </a:extLst>
          </p:cNvPr>
          <p:cNvSpPr/>
          <p:nvPr/>
        </p:nvSpPr>
        <p:spPr>
          <a:xfrm>
            <a:off x="10414000" y="-333375"/>
            <a:ext cx="2409825" cy="819151"/>
          </a:xfrm>
          <a:prstGeom prst="flowChartInputOutpu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3E05FF7-2502-E7B2-5FCD-AEC956BB4512}"/>
              </a:ext>
            </a:extLst>
          </p:cNvPr>
          <p:cNvSpPr/>
          <p:nvPr/>
        </p:nvSpPr>
        <p:spPr>
          <a:xfrm flipV="1">
            <a:off x="9496425" y="188594"/>
            <a:ext cx="1628775" cy="45719"/>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7A0F049-24CE-5D25-D416-63002BA9832D}"/>
              </a:ext>
            </a:extLst>
          </p:cNvPr>
          <p:cNvSpPr txBox="1"/>
          <p:nvPr/>
        </p:nvSpPr>
        <p:spPr>
          <a:xfrm>
            <a:off x="0" y="161925"/>
            <a:ext cx="6276975" cy="461665"/>
          </a:xfrm>
          <a:prstGeom prst="rect">
            <a:avLst/>
          </a:prstGeom>
          <a:noFill/>
        </p:spPr>
        <p:txBody>
          <a:bodyPr wrap="square" rtlCol="0">
            <a:spAutoFit/>
          </a:bodyPr>
          <a:lstStyle/>
          <a:p>
            <a:r>
              <a:rPr lang="en-US" sz="2400" b="1" dirty="0">
                <a:solidFill>
                  <a:srgbClr val="308BA6"/>
                </a:solidFill>
                <a:latin typeface="Lato" panose="020F0502020204030203" pitchFamily="34" charset="0"/>
              </a:rPr>
              <a:t>CONVOLUTIONAL NEURAL NETWORK</a:t>
            </a:r>
            <a:endParaRPr lang="en-IN" sz="2400" b="1" dirty="0">
              <a:solidFill>
                <a:srgbClr val="308BA6"/>
              </a:solidFill>
              <a:latin typeface="Lato" panose="020F0502020204030203" pitchFamily="34" charset="0"/>
            </a:endParaRPr>
          </a:p>
        </p:txBody>
      </p:sp>
      <p:grpSp>
        <p:nvGrpSpPr>
          <p:cNvPr id="5" name="Group 4">
            <a:extLst>
              <a:ext uri="{FF2B5EF4-FFF2-40B4-BE49-F238E27FC236}">
                <a16:creationId xmlns:a16="http://schemas.microsoft.com/office/drawing/2014/main" id="{F9D81E55-4D2D-2CE3-DB73-454B429A12A2}"/>
              </a:ext>
            </a:extLst>
          </p:cNvPr>
          <p:cNvGrpSpPr/>
          <p:nvPr/>
        </p:nvGrpSpPr>
        <p:grpSpPr>
          <a:xfrm>
            <a:off x="114300" y="523875"/>
            <a:ext cx="3952875" cy="276999"/>
            <a:chOff x="6486525" y="0"/>
            <a:chExt cx="3952875" cy="276999"/>
          </a:xfrm>
        </p:grpSpPr>
        <p:sp>
          <p:nvSpPr>
            <p:cNvPr id="9" name="TextBox 8">
              <a:extLst>
                <a:ext uri="{FF2B5EF4-FFF2-40B4-BE49-F238E27FC236}">
                  <a16:creationId xmlns:a16="http://schemas.microsoft.com/office/drawing/2014/main" id="{E3EC96DC-1060-D077-F528-A931B6540297}"/>
                </a:ext>
              </a:extLst>
            </p:cNvPr>
            <p:cNvSpPr txBox="1"/>
            <p:nvPr/>
          </p:nvSpPr>
          <p:spPr>
            <a:xfrm>
              <a:off x="6534150" y="0"/>
              <a:ext cx="3905250" cy="276999"/>
            </a:xfrm>
            <a:prstGeom prst="rect">
              <a:avLst/>
            </a:prstGeom>
            <a:noFill/>
          </p:spPr>
          <p:txBody>
            <a:bodyPr wrap="square" rtlCol="0">
              <a:spAutoFit/>
            </a:bodyPr>
            <a:lstStyle/>
            <a:p>
              <a:r>
                <a:rPr lang="en-US" sz="1200" dirty="0">
                  <a:solidFill>
                    <a:srgbClr val="444D5C"/>
                  </a:solidFill>
                  <a:latin typeface="Lato" panose="020F0502020204030203" pitchFamily="34" charset="0"/>
                </a:rPr>
                <a:t> </a:t>
              </a:r>
              <a:r>
                <a:rPr lang="en-US" sz="1200" b="1" dirty="0">
                  <a:solidFill>
                    <a:srgbClr val="444D5C"/>
                  </a:solidFill>
                  <a:latin typeface="Lato" panose="020F0502020204030203" pitchFamily="34" charset="0"/>
                </a:rPr>
                <a:t>ADVANTAGES AND DISADVANTAGES</a:t>
              </a:r>
              <a:endParaRPr lang="en-IN" sz="1200" b="1" dirty="0">
                <a:solidFill>
                  <a:srgbClr val="444D5C"/>
                </a:solidFill>
                <a:latin typeface="Lato" panose="020F0502020204030203" pitchFamily="34" charset="0"/>
              </a:endParaRPr>
            </a:p>
          </p:txBody>
        </p:sp>
        <p:sp>
          <p:nvSpPr>
            <p:cNvPr id="10" name="Right Triangle 9">
              <a:extLst>
                <a:ext uri="{FF2B5EF4-FFF2-40B4-BE49-F238E27FC236}">
                  <a16:creationId xmlns:a16="http://schemas.microsoft.com/office/drawing/2014/main" id="{ECF48615-C1B0-C304-8C5B-7774478025E8}"/>
                </a:ext>
              </a:extLst>
            </p:cNvPr>
            <p:cNvSpPr/>
            <p:nvPr/>
          </p:nvSpPr>
          <p:spPr>
            <a:xfrm flipH="1">
              <a:off x="6486525" y="85725"/>
              <a:ext cx="123825" cy="123825"/>
            </a:xfrm>
            <a:prstGeom prst="rtTriangle">
              <a:avLst/>
            </a:prstGeom>
            <a:solidFill>
              <a:srgbClr val="6F7F96"/>
            </a:solidFill>
            <a:ln>
              <a:solidFill>
                <a:srgbClr val="6F7F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Rectangle: Rounded Corners 3">
            <a:extLst>
              <a:ext uri="{FF2B5EF4-FFF2-40B4-BE49-F238E27FC236}">
                <a16:creationId xmlns:a16="http://schemas.microsoft.com/office/drawing/2014/main" id="{D5009F4A-89DC-956D-3338-2FCE19C60A42}"/>
              </a:ext>
            </a:extLst>
          </p:cNvPr>
          <p:cNvSpPr/>
          <p:nvPr/>
        </p:nvSpPr>
        <p:spPr>
          <a:xfrm>
            <a:off x="333375" y="1057275"/>
            <a:ext cx="5657850" cy="5038725"/>
          </a:xfrm>
          <a:prstGeom prst="roundRec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C7D8DF"/>
              </a:solidFill>
            </a:endParaRPr>
          </a:p>
        </p:txBody>
      </p:sp>
      <p:sp>
        <p:nvSpPr>
          <p:cNvPr id="6" name="Rectangle: Rounded Corners 5">
            <a:extLst>
              <a:ext uri="{FF2B5EF4-FFF2-40B4-BE49-F238E27FC236}">
                <a16:creationId xmlns:a16="http://schemas.microsoft.com/office/drawing/2014/main" id="{EA93359F-C2B2-8756-6C2A-EDEAF90DDD0F}"/>
              </a:ext>
            </a:extLst>
          </p:cNvPr>
          <p:cNvSpPr/>
          <p:nvPr/>
        </p:nvSpPr>
        <p:spPr>
          <a:xfrm>
            <a:off x="6210300" y="1085850"/>
            <a:ext cx="5659200" cy="2375172"/>
          </a:xfrm>
          <a:prstGeom prst="round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3E156885-7456-08B0-5A5C-25948AF22DF5}"/>
              </a:ext>
            </a:extLst>
          </p:cNvPr>
          <p:cNvSpPr/>
          <p:nvPr/>
        </p:nvSpPr>
        <p:spPr>
          <a:xfrm>
            <a:off x="6210300" y="3750678"/>
            <a:ext cx="5659200" cy="2375172"/>
          </a:xfrm>
          <a:prstGeom prst="round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96F44AB2-8638-ED16-5E6C-A17B6D059B56}"/>
              </a:ext>
            </a:extLst>
          </p:cNvPr>
          <p:cNvSpPr txBox="1"/>
          <p:nvPr/>
        </p:nvSpPr>
        <p:spPr>
          <a:xfrm>
            <a:off x="790575" y="1200150"/>
            <a:ext cx="4743450" cy="2092881"/>
          </a:xfrm>
          <a:prstGeom prst="rect">
            <a:avLst/>
          </a:prstGeom>
          <a:noFill/>
        </p:spPr>
        <p:txBody>
          <a:bodyPr wrap="square" rtlCol="0">
            <a:spAutoFit/>
          </a:bodyPr>
          <a:lstStyle/>
          <a:p>
            <a:r>
              <a:rPr lang="en-US" b="1" dirty="0">
                <a:latin typeface="Lato" panose="020F0502020204030203" pitchFamily="34" charset="0"/>
              </a:rPr>
              <a:t>Definition</a:t>
            </a:r>
          </a:p>
          <a:p>
            <a:r>
              <a:rPr lang="en-US" sz="1400" b="1" dirty="0">
                <a:solidFill>
                  <a:srgbClr val="444D5C"/>
                </a:solidFill>
                <a:latin typeface="Lato" panose="020F0502020204030203" pitchFamily="34" charset="0"/>
              </a:rPr>
              <a:t>Convolutional Neural Network (CNN)</a:t>
            </a:r>
            <a:r>
              <a:rPr lang="en-US" sz="1400" dirty="0">
                <a:solidFill>
                  <a:srgbClr val="444D5C"/>
                </a:solidFill>
                <a:latin typeface="Lato" panose="020F0502020204030203" pitchFamily="34" charset="0"/>
              </a:rPr>
              <a:t> is a type of deep learning model specifically designed for processing and analyzing grid-like data, such as images.</a:t>
            </a:r>
          </a:p>
          <a:p>
            <a:r>
              <a:rPr lang="en-US" sz="1400" dirty="0">
                <a:solidFill>
                  <a:srgbClr val="444D5C"/>
                </a:solidFill>
                <a:latin typeface="Lato" panose="020F0502020204030203" pitchFamily="34" charset="0"/>
              </a:rPr>
              <a:t>CNNs use layers of convolutional filters to automatically extract and learn features like edges, textures, and patterns from input data, making them highly effective for tasks like image recognition, object detection, and medical imaging.</a:t>
            </a:r>
            <a:endParaRPr lang="en-IN" sz="1400" dirty="0">
              <a:solidFill>
                <a:srgbClr val="444D5C"/>
              </a:solidFill>
              <a:latin typeface="Lato" panose="020F0502020204030203" pitchFamily="34" charset="0"/>
            </a:endParaRPr>
          </a:p>
        </p:txBody>
      </p:sp>
      <p:sp>
        <p:nvSpPr>
          <p:cNvPr id="23" name="TextBox 22">
            <a:extLst>
              <a:ext uri="{FF2B5EF4-FFF2-40B4-BE49-F238E27FC236}">
                <a16:creationId xmlns:a16="http://schemas.microsoft.com/office/drawing/2014/main" id="{52D35203-C64C-7F3B-CEB3-63072B8D1A20}"/>
              </a:ext>
            </a:extLst>
          </p:cNvPr>
          <p:cNvSpPr txBox="1"/>
          <p:nvPr/>
        </p:nvSpPr>
        <p:spPr>
          <a:xfrm>
            <a:off x="790575" y="3257550"/>
            <a:ext cx="4505325" cy="2523768"/>
          </a:xfrm>
          <a:prstGeom prst="rect">
            <a:avLst/>
          </a:prstGeom>
          <a:noFill/>
        </p:spPr>
        <p:txBody>
          <a:bodyPr wrap="square" rtlCol="0">
            <a:spAutoFit/>
          </a:bodyPr>
          <a:lstStyle/>
          <a:p>
            <a:r>
              <a:rPr lang="en-US" b="1" dirty="0">
                <a:latin typeface="Lato" panose="020F0502020204030203" pitchFamily="34" charset="0"/>
              </a:rPr>
              <a:t>Use Case of CNNs</a:t>
            </a:r>
          </a:p>
          <a:p>
            <a:pPr marL="228600" indent="-228600">
              <a:buFont typeface="+mj-lt"/>
              <a:buAutoNum type="arabicPeriod"/>
            </a:pPr>
            <a:r>
              <a:rPr lang="en-IN" sz="1400" dirty="0">
                <a:solidFill>
                  <a:srgbClr val="444D5C"/>
                </a:solidFill>
                <a:latin typeface="Lato" panose="020F0502020204030203" pitchFamily="34" charset="0"/>
              </a:rPr>
              <a:t>Medical Imaging</a:t>
            </a:r>
            <a:endParaRPr lang="en-US" sz="1400" dirty="0">
              <a:solidFill>
                <a:srgbClr val="444D5C"/>
              </a:solidFill>
              <a:latin typeface="Lato" panose="020F0502020204030203" pitchFamily="34" charset="0"/>
            </a:endParaRPr>
          </a:p>
          <a:p>
            <a:pPr marL="228600" indent="-228600">
              <a:buFont typeface="+mj-lt"/>
              <a:buAutoNum type="arabicPeriod"/>
            </a:pPr>
            <a:r>
              <a:rPr lang="en-IN" sz="1400" dirty="0">
                <a:solidFill>
                  <a:srgbClr val="444D5C"/>
                </a:solidFill>
                <a:latin typeface="Lato" panose="020F0502020204030203" pitchFamily="34" charset="0"/>
              </a:rPr>
              <a:t>Object Detection</a:t>
            </a:r>
            <a:endParaRPr lang="en-US" sz="1400" dirty="0">
              <a:solidFill>
                <a:srgbClr val="444D5C"/>
              </a:solidFill>
              <a:latin typeface="Lato" panose="020F0502020204030203" pitchFamily="34" charset="0"/>
            </a:endParaRPr>
          </a:p>
          <a:p>
            <a:pPr marL="228600" indent="-228600">
              <a:buFont typeface="+mj-lt"/>
              <a:buAutoNum type="arabicPeriod"/>
            </a:pPr>
            <a:r>
              <a:rPr lang="en-IN" sz="1400" dirty="0">
                <a:solidFill>
                  <a:srgbClr val="444D5C"/>
                </a:solidFill>
                <a:latin typeface="Lato" panose="020F0502020204030203" pitchFamily="34" charset="0"/>
              </a:rPr>
              <a:t>Image Classification</a:t>
            </a:r>
            <a:endParaRPr lang="en-US" sz="1400" dirty="0">
              <a:solidFill>
                <a:srgbClr val="444D5C"/>
              </a:solidFill>
              <a:latin typeface="Lato" panose="020F0502020204030203" pitchFamily="34" charset="0"/>
            </a:endParaRPr>
          </a:p>
          <a:p>
            <a:pPr marL="228600" indent="-228600">
              <a:buFont typeface="+mj-lt"/>
              <a:buAutoNum type="arabicPeriod"/>
            </a:pPr>
            <a:r>
              <a:rPr lang="en-IN" sz="1400" dirty="0">
                <a:solidFill>
                  <a:srgbClr val="444D5C"/>
                </a:solidFill>
                <a:latin typeface="Lato" panose="020F0502020204030203" pitchFamily="34" charset="0"/>
              </a:rPr>
              <a:t>Facial Recognition</a:t>
            </a:r>
            <a:endParaRPr lang="en-US" sz="1400" dirty="0">
              <a:solidFill>
                <a:srgbClr val="444D5C"/>
              </a:solidFill>
              <a:latin typeface="Lato" panose="020F0502020204030203" pitchFamily="34" charset="0"/>
            </a:endParaRPr>
          </a:p>
          <a:p>
            <a:pPr marL="228600" indent="-228600">
              <a:buFont typeface="+mj-lt"/>
              <a:buAutoNum type="arabicPeriod"/>
            </a:pPr>
            <a:r>
              <a:rPr lang="en-IN" sz="1400" dirty="0">
                <a:solidFill>
                  <a:srgbClr val="444D5C"/>
                </a:solidFill>
                <a:latin typeface="Lato" panose="020F0502020204030203" pitchFamily="34" charset="0"/>
              </a:rPr>
              <a:t>Autonomous Vehicles</a:t>
            </a:r>
            <a:endParaRPr lang="en-US" sz="1400" dirty="0">
              <a:solidFill>
                <a:srgbClr val="444D5C"/>
              </a:solidFill>
              <a:latin typeface="Lato" panose="020F0502020204030203" pitchFamily="34" charset="0"/>
            </a:endParaRPr>
          </a:p>
          <a:p>
            <a:pPr marL="228600" indent="-228600">
              <a:buFont typeface="+mj-lt"/>
              <a:buAutoNum type="arabicPeriod"/>
            </a:pPr>
            <a:r>
              <a:rPr lang="en-IN" sz="1400" dirty="0">
                <a:solidFill>
                  <a:srgbClr val="444D5C"/>
                </a:solidFill>
                <a:latin typeface="Lato" panose="020F0502020204030203" pitchFamily="34" charset="0"/>
              </a:rPr>
              <a:t>Agriculture</a:t>
            </a:r>
            <a:endParaRPr lang="en-US" sz="1400" dirty="0">
              <a:solidFill>
                <a:srgbClr val="444D5C"/>
              </a:solidFill>
              <a:latin typeface="Lato" panose="020F0502020204030203" pitchFamily="34" charset="0"/>
            </a:endParaRPr>
          </a:p>
          <a:p>
            <a:pPr marL="228600" indent="-228600">
              <a:buFont typeface="+mj-lt"/>
              <a:buAutoNum type="arabicPeriod"/>
            </a:pPr>
            <a:r>
              <a:rPr lang="en-IN" sz="1400" dirty="0">
                <a:solidFill>
                  <a:srgbClr val="444D5C"/>
                </a:solidFill>
                <a:latin typeface="Lato" panose="020F0502020204030203" pitchFamily="34" charset="0"/>
              </a:rPr>
              <a:t>Retail and E-commerce</a:t>
            </a:r>
            <a:endParaRPr lang="en-US" sz="1400" dirty="0">
              <a:solidFill>
                <a:srgbClr val="444D5C"/>
              </a:solidFill>
              <a:latin typeface="Lato" panose="020F0502020204030203" pitchFamily="34" charset="0"/>
            </a:endParaRPr>
          </a:p>
          <a:p>
            <a:pPr marL="228600" indent="-228600">
              <a:buFont typeface="+mj-lt"/>
              <a:buAutoNum type="arabicPeriod"/>
            </a:pPr>
            <a:r>
              <a:rPr lang="en-IN" sz="1400" dirty="0">
                <a:solidFill>
                  <a:srgbClr val="444D5C"/>
                </a:solidFill>
                <a:latin typeface="Lato" panose="020F0502020204030203" pitchFamily="34" charset="0"/>
              </a:rPr>
              <a:t>Gaming and Augmented Reality</a:t>
            </a:r>
            <a:endParaRPr lang="en-US" sz="1400" dirty="0">
              <a:solidFill>
                <a:srgbClr val="444D5C"/>
              </a:solidFill>
              <a:latin typeface="Lato" panose="020F0502020204030203" pitchFamily="34" charset="0"/>
            </a:endParaRPr>
          </a:p>
          <a:p>
            <a:pPr marL="228600" indent="-228600">
              <a:buFont typeface="+mj-lt"/>
              <a:buAutoNum type="arabicPeriod"/>
            </a:pPr>
            <a:r>
              <a:rPr lang="en-IN" sz="1400" dirty="0">
                <a:solidFill>
                  <a:srgbClr val="444D5C"/>
                </a:solidFill>
                <a:latin typeface="Lato" panose="020F0502020204030203" pitchFamily="34" charset="0"/>
              </a:rPr>
              <a:t>Natural Language Processing (NLP)</a:t>
            </a:r>
            <a:endParaRPr lang="en-US" sz="1400" dirty="0">
              <a:solidFill>
                <a:srgbClr val="444D5C"/>
              </a:solidFill>
              <a:latin typeface="Lato" panose="020F0502020204030203" pitchFamily="34" charset="0"/>
            </a:endParaRPr>
          </a:p>
          <a:p>
            <a:pPr marL="228600" indent="-228600">
              <a:buFont typeface="+mj-lt"/>
              <a:buAutoNum type="arabicPeriod"/>
            </a:pPr>
            <a:r>
              <a:rPr lang="en-IN" sz="1400" dirty="0">
                <a:solidFill>
                  <a:srgbClr val="444D5C"/>
                </a:solidFill>
                <a:latin typeface="Lato" panose="020F0502020204030203" pitchFamily="34" charset="0"/>
              </a:rPr>
              <a:t>Satellite and Remote Sensing</a:t>
            </a:r>
          </a:p>
        </p:txBody>
      </p:sp>
      <p:pic>
        <p:nvPicPr>
          <p:cNvPr id="26" name="Picture 25">
            <a:extLst>
              <a:ext uri="{FF2B5EF4-FFF2-40B4-BE49-F238E27FC236}">
                <a16:creationId xmlns:a16="http://schemas.microsoft.com/office/drawing/2014/main" id="{1B30223F-DDBB-9AFA-0395-78D1FA448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000" y="85723"/>
            <a:ext cx="717750" cy="676277"/>
          </a:xfrm>
          <a:prstGeom prst="rect">
            <a:avLst/>
          </a:prstGeom>
        </p:spPr>
      </p:pic>
      <p:sp>
        <p:nvSpPr>
          <p:cNvPr id="11" name="TextBox 10">
            <a:extLst>
              <a:ext uri="{FF2B5EF4-FFF2-40B4-BE49-F238E27FC236}">
                <a16:creationId xmlns:a16="http://schemas.microsoft.com/office/drawing/2014/main" id="{190A4FB4-B420-5203-195C-2C033DD81AC8}"/>
              </a:ext>
            </a:extLst>
          </p:cNvPr>
          <p:cNvSpPr txBox="1"/>
          <p:nvPr/>
        </p:nvSpPr>
        <p:spPr>
          <a:xfrm>
            <a:off x="6439575" y="1203913"/>
            <a:ext cx="5200650" cy="2139047"/>
          </a:xfrm>
          <a:prstGeom prst="rect">
            <a:avLst/>
          </a:prstGeom>
          <a:noFill/>
        </p:spPr>
        <p:txBody>
          <a:bodyPr wrap="square" rtlCol="0">
            <a:spAutoFit/>
          </a:bodyPr>
          <a:lstStyle/>
          <a:p>
            <a:r>
              <a:rPr lang="en-US" sz="1600" b="1" dirty="0">
                <a:solidFill>
                  <a:schemeClr val="bg1"/>
                </a:solidFill>
                <a:latin typeface="Lato" panose="020F0502020204030203" pitchFamily="34" charset="0"/>
              </a:rPr>
              <a:t>Advantages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Automatic Feature Extraction</a:t>
            </a:r>
            <a:r>
              <a:rPr kumimoji="0" lang="en-US" altLang="en-US" sz="1300" b="0" i="0" u="none" strike="noStrike" cap="none" normalizeH="0" baseline="0" dirty="0">
                <a:ln>
                  <a:noFill/>
                </a:ln>
                <a:solidFill>
                  <a:srgbClr val="C7D8DF"/>
                </a:solidFill>
                <a:effectLst/>
                <a:latin typeface="Lato" panose="020F0502020204030203" pitchFamily="34" charset="0"/>
              </a:rPr>
              <a:t>: Reduces the need for manual feature engineering.</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Efficient Parameters</a:t>
            </a:r>
            <a:r>
              <a:rPr kumimoji="0" lang="en-US" altLang="en-US" sz="1300" b="0" i="0" u="none" strike="noStrike" cap="none" normalizeH="0" baseline="0" dirty="0">
                <a:ln>
                  <a:noFill/>
                </a:ln>
                <a:solidFill>
                  <a:srgbClr val="C7D8DF"/>
                </a:solidFill>
                <a:effectLst/>
                <a:latin typeface="Lato" panose="020F0502020204030203" pitchFamily="34" charset="0"/>
              </a:rPr>
              <a:t>: Uses weight sharing to lower parameter count.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Translation Invariance</a:t>
            </a:r>
            <a:r>
              <a:rPr kumimoji="0" lang="en-US" altLang="en-US" sz="1300" b="0" i="0" u="none" strike="noStrike" cap="none" normalizeH="0" baseline="0" dirty="0">
                <a:ln>
                  <a:noFill/>
                </a:ln>
                <a:solidFill>
                  <a:srgbClr val="C7D8DF"/>
                </a:solidFill>
                <a:effectLst/>
                <a:latin typeface="Lato" panose="020F0502020204030203" pitchFamily="34" charset="0"/>
              </a:rPr>
              <a:t>: Recognizes patterns regardless of position.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High Performance</a:t>
            </a:r>
            <a:r>
              <a:rPr kumimoji="0" lang="en-US" altLang="en-US" sz="1300" b="0" i="0" u="none" strike="noStrike" cap="none" normalizeH="0" baseline="0" dirty="0">
                <a:ln>
                  <a:noFill/>
                </a:ln>
                <a:solidFill>
                  <a:srgbClr val="C7D8DF"/>
                </a:solidFill>
                <a:effectLst/>
                <a:latin typeface="Lato" panose="020F0502020204030203" pitchFamily="34" charset="0"/>
              </a:rPr>
              <a:t>: Excels in image-related tasks like classification and detection.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Transfer Learning</a:t>
            </a:r>
            <a:r>
              <a:rPr kumimoji="0" lang="en-US" altLang="en-US" sz="1300" b="0" i="0" u="none" strike="noStrike" cap="none" normalizeH="0" baseline="0" dirty="0">
                <a:ln>
                  <a:noFill/>
                </a:ln>
                <a:solidFill>
                  <a:srgbClr val="C7D8DF"/>
                </a:solidFill>
                <a:effectLst/>
                <a:latin typeface="Lato" panose="020F0502020204030203" pitchFamily="34" charset="0"/>
              </a:rPr>
              <a:t>: Pre-trained models can be fine-tuned for specific tasks.</a:t>
            </a:r>
            <a:endParaRPr lang="en-IN" sz="1300" dirty="0">
              <a:solidFill>
                <a:srgbClr val="C7D8DF"/>
              </a:solidFill>
              <a:latin typeface="Lato" panose="020F0502020204030203" pitchFamily="34" charset="0"/>
            </a:endParaRPr>
          </a:p>
        </p:txBody>
      </p:sp>
      <p:sp>
        <p:nvSpPr>
          <p:cNvPr id="13" name="Rectangle 1">
            <a:extLst>
              <a:ext uri="{FF2B5EF4-FFF2-40B4-BE49-F238E27FC236}">
                <a16:creationId xmlns:a16="http://schemas.microsoft.com/office/drawing/2014/main" id="{5172AC8F-ABF5-5194-F294-3EBD663E0943}"/>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5" name="TextBox 14">
            <a:extLst>
              <a:ext uri="{FF2B5EF4-FFF2-40B4-BE49-F238E27FC236}">
                <a16:creationId xmlns:a16="http://schemas.microsoft.com/office/drawing/2014/main" id="{A6133076-810A-3EA2-96CE-A4D15FB4B5C4}"/>
              </a:ext>
            </a:extLst>
          </p:cNvPr>
          <p:cNvSpPr txBox="1"/>
          <p:nvPr/>
        </p:nvSpPr>
        <p:spPr>
          <a:xfrm>
            <a:off x="6372900" y="4176517"/>
            <a:ext cx="5334000" cy="1523494"/>
          </a:xfrm>
          <a:prstGeom prst="rect">
            <a:avLst/>
          </a:prstGeom>
          <a:noFill/>
        </p:spPr>
        <p:txBody>
          <a:bodyPr wrap="square" rtlCol="0">
            <a:spAutoFit/>
          </a:bodyPr>
          <a:lstStyle/>
          <a:p>
            <a:r>
              <a:rPr lang="en-US" sz="1600" dirty="0">
                <a:solidFill>
                  <a:schemeClr val="bg1"/>
                </a:solidFill>
                <a:latin typeface="Lato" panose="020F0502020204030203" pitchFamily="34" charset="0"/>
              </a:rPr>
              <a:t>Disadvantages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Data Hungry</a:t>
            </a:r>
            <a:r>
              <a:rPr kumimoji="0" lang="en-US" altLang="en-US" sz="1300" b="0" i="0" u="none" strike="noStrike" cap="none" normalizeH="0" baseline="0" dirty="0">
                <a:ln>
                  <a:noFill/>
                </a:ln>
                <a:solidFill>
                  <a:srgbClr val="C7D8DF"/>
                </a:solidFill>
                <a:effectLst/>
                <a:latin typeface="Lato" panose="020F0502020204030203" pitchFamily="34" charset="0"/>
              </a:rPr>
              <a:t>: Requires large labeled datasets.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Computationally Expensive</a:t>
            </a:r>
            <a:r>
              <a:rPr kumimoji="0" lang="en-US" altLang="en-US" sz="1300" b="0" i="0" u="none" strike="noStrike" cap="none" normalizeH="0" baseline="0" dirty="0">
                <a:ln>
                  <a:noFill/>
                </a:ln>
                <a:solidFill>
                  <a:srgbClr val="C7D8DF"/>
                </a:solidFill>
                <a:effectLst/>
                <a:latin typeface="Lato" panose="020F0502020204030203" pitchFamily="34" charset="0"/>
              </a:rPr>
              <a:t>: Needs high-end hardware for training.</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Overfitting Risk</a:t>
            </a:r>
            <a:r>
              <a:rPr kumimoji="0" lang="en-US" altLang="en-US" sz="1300" b="0" i="0" u="none" strike="noStrike" cap="none" normalizeH="0" baseline="0" dirty="0">
                <a:ln>
                  <a:noFill/>
                </a:ln>
                <a:solidFill>
                  <a:srgbClr val="C7D8DF"/>
                </a:solidFill>
                <a:effectLst/>
                <a:latin typeface="Lato" panose="020F0502020204030203" pitchFamily="34" charset="0"/>
              </a:rPr>
              <a:t>: Prone to overfitting on small datasets.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Limited to Images</a:t>
            </a:r>
            <a:r>
              <a:rPr kumimoji="0" lang="en-US" altLang="en-US" sz="1300" b="0" i="0" u="none" strike="noStrike" cap="none" normalizeH="0" baseline="0" dirty="0">
                <a:ln>
                  <a:noFill/>
                </a:ln>
                <a:solidFill>
                  <a:srgbClr val="C7D8DF"/>
                </a:solidFill>
                <a:effectLst/>
                <a:latin typeface="Lato" panose="020F0502020204030203" pitchFamily="34" charset="0"/>
              </a:rPr>
              <a:t>: Works best with grid-structured data like images.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Lato" panose="020F0502020204030203" pitchFamily="34" charset="0"/>
              </a:rPr>
              <a:t>Black Box Nature</a:t>
            </a:r>
            <a:r>
              <a:rPr kumimoji="0" lang="en-US" altLang="en-US" sz="1300" b="0" i="0" u="none" strike="noStrike" cap="none" normalizeH="0" baseline="0" dirty="0">
                <a:ln>
                  <a:noFill/>
                </a:ln>
                <a:solidFill>
                  <a:srgbClr val="C7D8DF"/>
                </a:solidFill>
                <a:effectLst/>
                <a:latin typeface="Lato" panose="020F0502020204030203" pitchFamily="34" charset="0"/>
              </a:rPr>
              <a:t>: Hard to interpret internal workings. </a:t>
            </a:r>
          </a:p>
          <a:p>
            <a:pPr marL="342900" indent="-342900">
              <a:buFont typeface="+mj-lt"/>
              <a:buAutoNum type="arabicPeriod"/>
            </a:pPr>
            <a:endParaRPr lang="en-IN" sz="1200" dirty="0">
              <a:solidFill>
                <a:schemeClr val="bg1"/>
              </a:solidFill>
              <a:latin typeface="Lato" panose="020F0502020204030203" pitchFamily="34" charset="0"/>
            </a:endParaRPr>
          </a:p>
        </p:txBody>
      </p:sp>
    </p:spTree>
    <p:extLst>
      <p:ext uri="{BB962C8B-B14F-4D97-AF65-F5344CB8AC3E}">
        <p14:creationId xmlns:p14="http://schemas.microsoft.com/office/powerpoint/2010/main" val="124327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EA832-9DF4-D506-7883-052223BD35AE}"/>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1C75E0BD-39B4-6ABC-7D2A-A08984A80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625" y="266698"/>
            <a:ext cx="717750" cy="676277"/>
          </a:xfrm>
          <a:prstGeom prst="rect">
            <a:avLst/>
          </a:prstGeom>
        </p:spPr>
      </p:pic>
      <p:sp>
        <p:nvSpPr>
          <p:cNvPr id="2" name="Flowchart: Data 1">
            <a:extLst>
              <a:ext uri="{FF2B5EF4-FFF2-40B4-BE49-F238E27FC236}">
                <a16:creationId xmlns:a16="http://schemas.microsoft.com/office/drawing/2014/main" id="{9E5CAFE3-5BD9-0CDA-6FAB-B33828C145A4}"/>
              </a:ext>
            </a:extLst>
          </p:cNvPr>
          <p:cNvSpPr/>
          <p:nvPr/>
        </p:nvSpPr>
        <p:spPr>
          <a:xfrm>
            <a:off x="10372725" y="6262687"/>
            <a:ext cx="2409825" cy="923925"/>
          </a:xfrm>
          <a:prstGeom prst="flowChartInputOutpu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Data 2">
            <a:extLst>
              <a:ext uri="{FF2B5EF4-FFF2-40B4-BE49-F238E27FC236}">
                <a16:creationId xmlns:a16="http://schemas.microsoft.com/office/drawing/2014/main" id="{376CBED7-B4CE-6F29-883C-63A97FB0B171}"/>
              </a:ext>
            </a:extLst>
          </p:cNvPr>
          <p:cNvSpPr/>
          <p:nvPr/>
        </p:nvSpPr>
        <p:spPr>
          <a:xfrm flipV="1">
            <a:off x="1498600" y="-409576"/>
            <a:ext cx="2409825" cy="819151"/>
          </a:xfrm>
          <a:prstGeom prst="flowChartInputOutpu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FD3DF31-92BF-90F0-7379-1FABB4F7A1C2}"/>
              </a:ext>
            </a:extLst>
          </p:cNvPr>
          <p:cNvSpPr/>
          <p:nvPr/>
        </p:nvSpPr>
        <p:spPr>
          <a:xfrm flipV="1">
            <a:off x="9829800" y="6532244"/>
            <a:ext cx="1628775" cy="45719"/>
          </a:xfrm>
          <a:prstGeom prst="rec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6C03BD5-A1A0-DF30-3A82-C89C0D3A3EBC}"/>
              </a:ext>
            </a:extLst>
          </p:cNvPr>
          <p:cNvSpPr txBox="1"/>
          <p:nvPr/>
        </p:nvSpPr>
        <p:spPr>
          <a:xfrm>
            <a:off x="66675" y="371475"/>
            <a:ext cx="6819900" cy="461665"/>
          </a:xfrm>
          <a:prstGeom prst="rect">
            <a:avLst/>
          </a:prstGeom>
          <a:noFill/>
        </p:spPr>
        <p:txBody>
          <a:bodyPr wrap="square" rtlCol="0">
            <a:spAutoFit/>
          </a:bodyPr>
          <a:lstStyle/>
          <a:p>
            <a:r>
              <a:rPr lang="en-US" sz="2400" b="1" dirty="0">
                <a:solidFill>
                  <a:srgbClr val="444D5C"/>
                </a:solidFill>
                <a:latin typeface="Lato" panose="020F0502020204030203" pitchFamily="34" charset="0"/>
              </a:rPr>
              <a:t>CNN ARCHITECTURE FOR CLASSIFICATION</a:t>
            </a:r>
            <a:endParaRPr lang="en-IN" sz="2400" b="1" dirty="0">
              <a:solidFill>
                <a:srgbClr val="444D5C"/>
              </a:solidFill>
              <a:latin typeface="Lato" panose="020F0502020204030203" pitchFamily="34" charset="0"/>
            </a:endParaRPr>
          </a:p>
        </p:txBody>
      </p:sp>
      <p:grpSp>
        <p:nvGrpSpPr>
          <p:cNvPr id="5" name="Group 4">
            <a:extLst>
              <a:ext uri="{FF2B5EF4-FFF2-40B4-BE49-F238E27FC236}">
                <a16:creationId xmlns:a16="http://schemas.microsoft.com/office/drawing/2014/main" id="{86DC1FCC-FC66-86CB-3829-C0DA84A1441A}"/>
              </a:ext>
            </a:extLst>
          </p:cNvPr>
          <p:cNvGrpSpPr/>
          <p:nvPr/>
        </p:nvGrpSpPr>
        <p:grpSpPr>
          <a:xfrm>
            <a:off x="209550" y="209550"/>
            <a:ext cx="3952875" cy="276999"/>
            <a:chOff x="6486525" y="0"/>
            <a:chExt cx="3952875" cy="276999"/>
          </a:xfrm>
        </p:grpSpPr>
        <p:sp>
          <p:nvSpPr>
            <p:cNvPr id="9" name="TextBox 8">
              <a:extLst>
                <a:ext uri="{FF2B5EF4-FFF2-40B4-BE49-F238E27FC236}">
                  <a16:creationId xmlns:a16="http://schemas.microsoft.com/office/drawing/2014/main" id="{631E1F70-ECD1-FD3F-FE5E-469392A96299}"/>
                </a:ext>
              </a:extLst>
            </p:cNvPr>
            <p:cNvSpPr txBox="1"/>
            <p:nvPr/>
          </p:nvSpPr>
          <p:spPr>
            <a:xfrm>
              <a:off x="6534150" y="0"/>
              <a:ext cx="3905250" cy="276999"/>
            </a:xfrm>
            <a:prstGeom prst="rect">
              <a:avLst/>
            </a:prstGeom>
            <a:noFill/>
          </p:spPr>
          <p:txBody>
            <a:bodyPr wrap="square" rtlCol="0">
              <a:spAutoFit/>
            </a:bodyPr>
            <a:lstStyle/>
            <a:p>
              <a:r>
                <a:rPr lang="en-US" sz="1200" dirty="0">
                  <a:solidFill>
                    <a:srgbClr val="444D5C"/>
                  </a:solidFill>
                  <a:latin typeface="Lato" panose="020F0502020204030203" pitchFamily="34" charset="0"/>
                </a:rPr>
                <a:t> </a:t>
              </a:r>
              <a:r>
                <a:rPr lang="en-US" sz="1200" b="1" dirty="0">
                  <a:solidFill>
                    <a:srgbClr val="54757C"/>
                  </a:solidFill>
                  <a:latin typeface="Lato" panose="020F0502020204030203" pitchFamily="34" charset="0"/>
                </a:rPr>
                <a:t>CNN ARCHITECTURE</a:t>
              </a:r>
              <a:endParaRPr lang="en-IN" sz="1200" b="1" dirty="0">
                <a:solidFill>
                  <a:srgbClr val="54757C"/>
                </a:solidFill>
                <a:latin typeface="Lato" panose="020F0502020204030203" pitchFamily="34" charset="0"/>
              </a:endParaRPr>
            </a:p>
          </p:txBody>
        </p:sp>
        <p:sp>
          <p:nvSpPr>
            <p:cNvPr id="10" name="Right Triangle 9">
              <a:extLst>
                <a:ext uri="{FF2B5EF4-FFF2-40B4-BE49-F238E27FC236}">
                  <a16:creationId xmlns:a16="http://schemas.microsoft.com/office/drawing/2014/main" id="{D42574C1-9FC8-9C97-25B7-FB6F0A9D894F}"/>
                </a:ext>
              </a:extLst>
            </p:cNvPr>
            <p:cNvSpPr/>
            <p:nvPr/>
          </p:nvSpPr>
          <p:spPr>
            <a:xfrm flipH="1">
              <a:off x="6486525" y="85725"/>
              <a:ext cx="123825" cy="123825"/>
            </a:xfrm>
            <a:prstGeom prst="rtTriangle">
              <a:avLst/>
            </a:prstGeom>
            <a:solidFill>
              <a:srgbClr val="308BA6"/>
            </a:solidFill>
            <a:ln>
              <a:solidFill>
                <a:srgbClr val="308B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
            <a:extLst>
              <a:ext uri="{FF2B5EF4-FFF2-40B4-BE49-F238E27FC236}">
                <a16:creationId xmlns:a16="http://schemas.microsoft.com/office/drawing/2014/main" id="{054462C9-38BA-6D8F-87CA-86C8F3E3D744}"/>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6" name="TextBox 15">
            <a:extLst>
              <a:ext uri="{FF2B5EF4-FFF2-40B4-BE49-F238E27FC236}">
                <a16:creationId xmlns:a16="http://schemas.microsoft.com/office/drawing/2014/main" id="{B040F092-DA4A-188C-F309-F0D1915D89BA}"/>
              </a:ext>
            </a:extLst>
          </p:cNvPr>
          <p:cNvSpPr txBox="1"/>
          <p:nvPr/>
        </p:nvSpPr>
        <p:spPr>
          <a:xfrm>
            <a:off x="238125" y="714375"/>
            <a:ext cx="3905250" cy="276999"/>
          </a:xfrm>
          <a:prstGeom prst="rect">
            <a:avLst/>
          </a:prstGeom>
          <a:noFill/>
        </p:spPr>
        <p:txBody>
          <a:bodyPr wrap="square" rtlCol="0">
            <a:spAutoFit/>
          </a:bodyPr>
          <a:lstStyle/>
          <a:p>
            <a:r>
              <a:rPr lang="en-US" sz="1200" dirty="0">
                <a:solidFill>
                  <a:srgbClr val="444D5C"/>
                </a:solidFill>
                <a:latin typeface="Lato" panose="020F0502020204030203" pitchFamily="34" charset="0"/>
              </a:rPr>
              <a:t> </a:t>
            </a:r>
            <a:r>
              <a:rPr lang="en-US" sz="1200" b="1" dirty="0">
                <a:solidFill>
                  <a:srgbClr val="54757C"/>
                </a:solidFill>
                <a:latin typeface="Lato" panose="020F0502020204030203" pitchFamily="34" charset="0"/>
              </a:rPr>
              <a:t>OVERVIEW OF KEY COMPONENTS</a:t>
            </a:r>
            <a:endParaRPr lang="en-IN" sz="1200" b="1" dirty="0">
              <a:solidFill>
                <a:srgbClr val="54757C"/>
              </a:solidFill>
              <a:latin typeface="Lato" panose="020F0502020204030203" pitchFamily="34" charset="0"/>
            </a:endParaRPr>
          </a:p>
        </p:txBody>
      </p:sp>
      <p:sp>
        <p:nvSpPr>
          <p:cNvPr id="19" name="Rectangle 18">
            <a:extLst>
              <a:ext uri="{FF2B5EF4-FFF2-40B4-BE49-F238E27FC236}">
                <a16:creationId xmlns:a16="http://schemas.microsoft.com/office/drawing/2014/main" id="{BE5FEB5E-80EF-39CF-4E1E-D2AFB47B757E}"/>
              </a:ext>
            </a:extLst>
          </p:cNvPr>
          <p:cNvSpPr/>
          <p:nvPr/>
        </p:nvSpPr>
        <p:spPr>
          <a:xfrm flipV="1">
            <a:off x="876300" y="131444"/>
            <a:ext cx="1628775" cy="45719"/>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61F1FE0C-C543-F920-B0C3-FD2AB749B237}"/>
              </a:ext>
            </a:extLst>
          </p:cNvPr>
          <p:cNvGrpSpPr/>
          <p:nvPr/>
        </p:nvGrpSpPr>
        <p:grpSpPr>
          <a:xfrm>
            <a:off x="116680" y="1219200"/>
            <a:ext cx="5772150" cy="1722775"/>
            <a:chOff x="123824" y="1219200"/>
            <a:chExt cx="5772150" cy="1722775"/>
          </a:xfrm>
        </p:grpSpPr>
        <p:pic>
          <p:nvPicPr>
            <p:cNvPr id="2050" name="Picture 2" descr="Intuitively Understanding Convolutions for Deep Learning | by Irhum Shafkat  | Towards Data Science">
              <a:extLst>
                <a:ext uri="{FF2B5EF4-FFF2-40B4-BE49-F238E27FC236}">
                  <a16:creationId xmlns:a16="http://schemas.microsoft.com/office/drawing/2014/main" id="{53377D5E-CA8D-C7B9-5051-0AF087562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4" y="1276350"/>
              <a:ext cx="1543051" cy="1495425"/>
            </a:xfrm>
            <a:prstGeom prst="parallelogram">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0B5D899-0745-66CA-4D6B-D33DA29D438E}"/>
                </a:ext>
              </a:extLst>
            </p:cNvPr>
            <p:cNvSpPr txBox="1"/>
            <p:nvPr/>
          </p:nvSpPr>
          <p:spPr>
            <a:xfrm>
              <a:off x="1647825" y="1219200"/>
              <a:ext cx="3448050" cy="338554"/>
            </a:xfrm>
            <a:prstGeom prst="rect">
              <a:avLst/>
            </a:prstGeom>
            <a:noFill/>
          </p:spPr>
          <p:txBody>
            <a:bodyPr wrap="square" rtlCol="0">
              <a:spAutoFit/>
            </a:bodyPr>
            <a:lstStyle/>
            <a:p>
              <a:r>
                <a:rPr lang="en-US" sz="1600" b="1" dirty="0">
                  <a:latin typeface="Lato" panose="020F0502020204030203" pitchFamily="34" charset="0"/>
                </a:rPr>
                <a:t>Convolutional layers</a:t>
              </a:r>
              <a:endParaRPr lang="en-IN" sz="1600" b="1" dirty="0">
                <a:latin typeface="Lato" panose="020F0502020204030203" pitchFamily="34" charset="0"/>
              </a:endParaRPr>
            </a:p>
          </p:txBody>
        </p:sp>
        <p:sp>
          <p:nvSpPr>
            <p:cNvPr id="29" name="TextBox 28">
              <a:extLst>
                <a:ext uri="{FF2B5EF4-FFF2-40B4-BE49-F238E27FC236}">
                  <a16:creationId xmlns:a16="http://schemas.microsoft.com/office/drawing/2014/main" id="{C1C1E551-9FB2-C237-1279-69E81A8F5904}"/>
                </a:ext>
              </a:extLst>
            </p:cNvPr>
            <p:cNvSpPr txBox="1"/>
            <p:nvPr/>
          </p:nvSpPr>
          <p:spPr>
            <a:xfrm>
              <a:off x="1657349" y="1495425"/>
              <a:ext cx="4238625" cy="1446550"/>
            </a:xfrm>
            <a:prstGeom prst="rect">
              <a:avLst/>
            </a:prstGeom>
            <a:noFill/>
          </p:spPr>
          <p:txBody>
            <a:bodyPr wrap="square" rtlCol="0">
              <a:spAutoFit/>
            </a:bodyPr>
            <a:lstStyle/>
            <a:p>
              <a:r>
                <a:rPr lang="en-US" sz="1100" dirty="0">
                  <a:solidFill>
                    <a:srgbClr val="444D5C"/>
                  </a:solidFill>
                  <a:latin typeface="Lato" panose="020F0502020204030203" pitchFamily="34" charset="0"/>
                </a:rPr>
                <a:t>A</a:t>
              </a:r>
              <a:r>
                <a:rPr lang="en-US" sz="1100" b="1" dirty="0">
                  <a:solidFill>
                    <a:srgbClr val="444D5C"/>
                  </a:solidFill>
                  <a:latin typeface="Lato" panose="020F0502020204030203" pitchFamily="34" charset="0"/>
                </a:rPr>
                <a:t> convolutional layer</a:t>
              </a:r>
              <a:r>
                <a:rPr lang="en-US" sz="1100" dirty="0">
                  <a:solidFill>
                    <a:srgbClr val="444D5C"/>
                  </a:solidFill>
                  <a:latin typeface="Lato" panose="020F0502020204030203" pitchFamily="34" charset="0"/>
                </a:rPr>
                <a:t> is a fundamental building block of </a:t>
              </a:r>
              <a:r>
                <a:rPr lang="en-US" sz="1100" b="1" dirty="0">
                  <a:solidFill>
                    <a:srgbClr val="444D5C"/>
                  </a:solidFill>
                  <a:latin typeface="Lato" panose="020F0502020204030203" pitchFamily="34" charset="0"/>
                </a:rPr>
                <a:t>Convolutional Neural Networks (CNNs)</a:t>
              </a:r>
              <a:r>
                <a:rPr lang="en-US" sz="1100" dirty="0">
                  <a:solidFill>
                    <a:srgbClr val="444D5C"/>
                  </a:solidFill>
                  <a:latin typeface="Lato" panose="020F0502020204030203" pitchFamily="34" charset="0"/>
                </a:rPr>
                <a:t> that applies convolution operations to input data. It uses filters (also called kernels) to scan the input and extract spatial features, such as edges, textures, or patterns, by performing element-wise multiplications and summing the results. This process helps preserve spatial relationships and reduces the dimensionality of data while maintaining critical information for pattern recognition.</a:t>
              </a:r>
              <a:endParaRPr lang="en-IN" sz="1100" dirty="0">
                <a:solidFill>
                  <a:srgbClr val="444D5C"/>
                </a:solidFill>
                <a:latin typeface="Lato" panose="020F0502020204030203" pitchFamily="34" charset="0"/>
              </a:endParaRPr>
            </a:p>
          </p:txBody>
        </p:sp>
      </p:grpSp>
      <p:grpSp>
        <p:nvGrpSpPr>
          <p:cNvPr id="41" name="Group 40">
            <a:extLst>
              <a:ext uri="{FF2B5EF4-FFF2-40B4-BE49-F238E27FC236}">
                <a16:creationId xmlns:a16="http://schemas.microsoft.com/office/drawing/2014/main" id="{0D823E19-86A2-12FA-7199-DDC89659E692}"/>
              </a:ext>
            </a:extLst>
          </p:cNvPr>
          <p:cNvGrpSpPr/>
          <p:nvPr/>
        </p:nvGrpSpPr>
        <p:grpSpPr>
          <a:xfrm>
            <a:off x="6229350" y="1247775"/>
            <a:ext cx="5729286" cy="1507227"/>
            <a:chOff x="6215063" y="1247775"/>
            <a:chExt cx="5729286" cy="1507227"/>
          </a:xfrm>
        </p:grpSpPr>
        <p:pic>
          <p:nvPicPr>
            <p:cNvPr id="2052" name="Picture 4" descr="In-Depth Knowledge of Convolutional Neural Networks | by Suraj Yadav |  Medium">
              <a:extLst>
                <a:ext uri="{FF2B5EF4-FFF2-40B4-BE49-F238E27FC236}">
                  <a16:creationId xmlns:a16="http://schemas.microsoft.com/office/drawing/2014/main" id="{D592A8F8-0C53-CCF9-FE61-08AF891EE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5063" y="1261002"/>
              <a:ext cx="1538288" cy="1494000"/>
            </a:xfrm>
            <a:prstGeom prst="parallelogram">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EA85B4F3-8A62-01FB-79C1-A40E2C2332A1}"/>
                </a:ext>
              </a:extLst>
            </p:cNvPr>
            <p:cNvGrpSpPr/>
            <p:nvPr/>
          </p:nvGrpSpPr>
          <p:grpSpPr>
            <a:xfrm>
              <a:off x="7705724" y="1247775"/>
              <a:ext cx="4238625" cy="1412796"/>
              <a:chOff x="7705724" y="1247775"/>
              <a:chExt cx="4238625" cy="1412796"/>
            </a:xfrm>
          </p:grpSpPr>
          <p:sp>
            <p:nvSpPr>
              <p:cNvPr id="30" name="TextBox 29">
                <a:extLst>
                  <a:ext uri="{FF2B5EF4-FFF2-40B4-BE49-F238E27FC236}">
                    <a16:creationId xmlns:a16="http://schemas.microsoft.com/office/drawing/2014/main" id="{C141E1CC-FFE4-86C8-9BFA-D0645E5EC674}"/>
                  </a:ext>
                </a:extLst>
              </p:cNvPr>
              <p:cNvSpPr txBox="1"/>
              <p:nvPr/>
            </p:nvSpPr>
            <p:spPr>
              <a:xfrm>
                <a:off x="7724775" y="1247775"/>
                <a:ext cx="3448050" cy="338554"/>
              </a:xfrm>
              <a:prstGeom prst="rect">
                <a:avLst/>
              </a:prstGeom>
              <a:noFill/>
            </p:spPr>
            <p:txBody>
              <a:bodyPr wrap="square" rtlCol="0">
                <a:spAutoFit/>
              </a:bodyPr>
              <a:lstStyle/>
              <a:p>
                <a:r>
                  <a:rPr lang="en-US" sz="1600" b="1" dirty="0">
                    <a:latin typeface="Lato" panose="020F0502020204030203" pitchFamily="34" charset="0"/>
                  </a:rPr>
                  <a:t>Pooling layers</a:t>
                </a:r>
                <a:endParaRPr lang="en-IN" sz="1600" b="1" dirty="0">
                  <a:latin typeface="Lato" panose="020F0502020204030203" pitchFamily="34" charset="0"/>
                </a:endParaRPr>
              </a:p>
            </p:txBody>
          </p:sp>
          <p:sp>
            <p:nvSpPr>
              <p:cNvPr id="31" name="TextBox 30">
                <a:extLst>
                  <a:ext uri="{FF2B5EF4-FFF2-40B4-BE49-F238E27FC236}">
                    <a16:creationId xmlns:a16="http://schemas.microsoft.com/office/drawing/2014/main" id="{243E173B-5B49-2F46-F601-2751111731DC}"/>
                  </a:ext>
                </a:extLst>
              </p:cNvPr>
              <p:cNvSpPr txBox="1"/>
              <p:nvPr/>
            </p:nvSpPr>
            <p:spPr>
              <a:xfrm>
                <a:off x="7705724" y="1552575"/>
                <a:ext cx="4238625" cy="1107996"/>
              </a:xfrm>
              <a:prstGeom prst="rect">
                <a:avLst/>
              </a:prstGeom>
              <a:noFill/>
            </p:spPr>
            <p:txBody>
              <a:bodyPr wrap="square" rtlCol="0">
                <a:spAutoFit/>
              </a:bodyPr>
              <a:lstStyle/>
              <a:p>
                <a:r>
                  <a:rPr lang="en-US" sz="1100" dirty="0">
                    <a:solidFill>
                      <a:srgbClr val="444D5C"/>
                    </a:solidFill>
                    <a:latin typeface="Lato" panose="020F0502020204030203" pitchFamily="34" charset="0"/>
                  </a:rPr>
                  <a:t>A </a:t>
                </a:r>
                <a:r>
                  <a:rPr lang="en-US" sz="1100" b="1" dirty="0">
                    <a:solidFill>
                      <a:srgbClr val="444D5C"/>
                    </a:solidFill>
                    <a:latin typeface="Lato" panose="020F0502020204030203" pitchFamily="34" charset="0"/>
                  </a:rPr>
                  <a:t>pooling layer</a:t>
                </a:r>
                <a:r>
                  <a:rPr lang="en-US" sz="1100" dirty="0">
                    <a:solidFill>
                      <a:srgbClr val="444D5C"/>
                    </a:solidFill>
                    <a:latin typeface="Lato" panose="020F0502020204030203" pitchFamily="34" charset="0"/>
                  </a:rPr>
                  <a:t> in CNNs reduces spatial dimensions by summarizing input regions.</a:t>
                </a:r>
              </a:p>
              <a:p>
                <a:pPr>
                  <a:buFont typeface="Arial" panose="020B0604020202020204" pitchFamily="34" charset="0"/>
                  <a:buChar char="•"/>
                </a:pPr>
                <a:r>
                  <a:rPr lang="en-US" sz="1100" b="1" dirty="0">
                    <a:solidFill>
                      <a:srgbClr val="444D5C"/>
                    </a:solidFill>
                    <a:latin typeface="Lato" panose="020F0502020204030203" pitchFamily="34" charset="0"/>
                  </a:rPr>
                  <a:t>Max Pooling</a:t>
                </a:r>
                <a:r>
                  <a:rPr lang="en-US" sz="1100" dirty="0">
                    <a:solidFill>
                      <a:srgbClr val="444D5C"/>
                    </a:solidFill>
                    <a:latin typeface="Lato" panose="020F0502020204030203" pitchFamily="34" charset="0"/>
                  </a:rPr>
                  <a:t>: Retains the maximum value in a window.</a:t>
                </a:r>
              </a:p>
              <a:p>
                <a:pPr>
                  <a:buFont typeface="Arial" panose="020B0604020202020204" pitchFamily="34" charset="0"/>
                  <a:buChar char="•"/>
                </a:pPr>
                <a:r>
                  <a:rPr lang="en-US" sz="1100" b="1" dirty="0">
                    <a:solidFill>
                      <a:srgbClr val="444D5C"/>
                    </a:solidFill>
                    <a:latin typeface="Lato" panose="020F0502020204030203" pitchFamily="34" charset="0"/>
                  </a:rPr>
                  <a:t>Average Pooling</a:t>
                </a:r>
                <a:r>
                  <a:rPr lang="en-US" sz="1100" dirty="0">
                    <a:solidFill>
                      <a:srgbClr val="444D5C"/>
                    </a:solidFill>
                    <a:latin typeface="Lato" panose="020F0502020204030203" pitchFamily="34" charset="0"/>
                  </a:rPr>
                  <a:t>: Computes the average in a window.</a:t>
                </a:r>
              </a:p>
              <a:p>
                <a:r>
                  <a:rPr lang="en-US" sz="1100" dirty="0">
                    <a:solidFill>
                      <a:srgbClr val="444D5C"/>
                    </a:solidFill>
                    <a:latin typeface="Lato" panose="020F0502020204030203" pitchFamily="34" charset="0"/>
                  </a:rPr>
                  <a:t>It reduces complexity, prevents overfitting, and provides translation invariance while preserving key features.</a:t>
                </a:r>
              </a:p>
            </p:txBody>
          </p:sp>
        </p:grpSp>
      </p:grpSp>
      <p:grpSp>
        <p:nvGrpSpPr>
          <p:cNvPr id="42" name="Group 41">
            <a:extLst>
              <a:ext uri="{FF2B5EF4-FFF2-40B4-BE49-F238E27FC236}">
                <a16:creationId xmlns:a16="http://schemas.microsoft.com/office/drawing/2014/main" id="{020C41E8-ABFC-2D17-E27E-3771EDF4F061}"/>
              </a:ext>
            </a:extLst>
          </p:cNvPr>
          <p:cNvGrpSpPr/>
          <p:nvPr/>
        </p:nvGrpSpPr>
        <p:grpSpPr>
          <a:xfrm>
            <a:off x="142874" y="4200525"/>
            <a:ext cx="5719762" cy="1524789"/>
            <a:chOff x="109537" y="4200525"/>
            <a:chExt cx="5719762" cy="1524789"/>
          </a:xfrm>
        </p:grpSpPr>
        <p:pic>
          <p:nvPicPr>
            <p:cNvPr id="2054" name="Picture 6" descr="Neural Network — feedback — Pindar Van Arman's cloudpainter">
              <a:extLst>
                <a:ext uri="{FF2B5EF4-FFF2-40B4-BE49-F238E27FC236}">
                  <a16:creationId xmlns:a16="http://schemas.microsoft.com/office/drawing/2014/main" id="{BFC9335E-8B19-52EC-BA68-70DA11D39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37" y="4200525"/>
              <a:ext cx="1519237" cy="1524789"/>
            </a:xfrm>
            <a:prstGeom prst="parallelogram">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1CC3169-81A4-E593-0650-8BA2BE180389}"/>
                </a:ext>
              </a:extLst>
            </p:cNvPr>
            <p:cNvSpPr txBox="1"/>
            <p:nvPr/>
          </p:nvSpPr>
          <p:spPr>
            <a:xfrm>
              <a:off x="1609725" y="4229100"/>
              <a:ext cx="3448050" cy="338554"/>
            </a:xfrm>
            <a:prstGeom prst="rect">
              <a:avLst/>
            </a:prstGeom>
            <a:noFill/>
          </p:spPr>
          <p:txBody>
            <a:bodyPr wrap="square" rtlCol="0">
              <a:spAutoFit/>
            </a:bodyPr>
            <a:lstStyle/>
            <a:p>
              <a:r>
                <a:rPr lang="en-US" sz="1600" b="1" dirty="0">
                  <a:latin typeface="Lato" panose="020F0502020204030203" pitchFamily="34" charset="0"/>
                </a:rPr>
                <a:t>Fully connected layers</a:t>
              </a:r>
              <a:endParaRPr lang="en-IN" sz="1600" b="1" dirty="0">
                <a:latin typeface="Lato" panose="020F0502020204030203" pitchFamily="34" charset="0"/>
              </a:endParaRPr>
            </a:p>
          </p:txBody>
        </p:sp>
        <p:sp>
          <p:nvSpPr>
            <p:cNvPr id="36" name="TextBox 35">
              <a:extLst>
                <a:ext uri="{FF2B5EF4-FFF2-40B4-BE49-F238E27FC236}">
                  <a16:creationId xmlns:a16="http://schemas.microsoft.com/office/drawing/2014/main" id="{28D3177B-FA82-9BFC-4403-F4097B5850BC}"/>
                </a:ext>
              </a:extLst>
            </p:cNvPr>
            <p:cNvSpPr txBox="1"/>
            <p:nvPr/>
          </p:nvSpPr>
          <p:spPr>
            <a:xfrm>
              <a:off x="1590674" y="4533900"/>
              <a:ext cx="4238625" cy="938719"/>
            </a:xfrm>
            <a:prstGeom prst="rect">
              <a:avLst/>
            </a:prstGeom>
            <a:noFill/>
          </p:spPr>
          <p:txBody>
            <a:bodyPr wrap="square" rtlCol="0">
              <a:spAutoFit/>
            </a:bodyPr>
            <a:lstStyle/>
            <a:p>
              <a:r>
                <a:rPr lang="en-US" sz="1100" dirty="0">
                  <a:solidFill>
                    <a:srgbClr val="444D5C"/>
                  </a:solidFill>
                  <a:latin typeface="Lato" panose="020F0502020204030203" pitchFamily="34" charset="0"/>
                </a:rPr>
                <a:t>A </a:t>
              </a:r>
              <a:r>
                <a:rPr lang="en-US" sz="1100" b="1" dirty="0">
                  <a:solidFill>
                    <a:srgbClr val="444D5C"/>
                  </a:solidFill>
                  <a:latin typeface="Lato" panose="020F0502020204030203" pitchFamily="34" charset="0"/>
                </a:rPr>
                <a:t>fully connected layer</a:t>
              </a:r>
              <a:r>
                <a:rPr lang="en-US" sz="1100" dirty="0">
                  <a:solidFill>
                    <a:srgbClr val="444D5C"/>
                  </a:solidFill>
                  <a:latin typeface="Lato" panose="020F0502020204030203" pitchFamily="34" charset="0"/>
                </a:rPr>
                <a:t> in CNNs connects every neuron from the previous layer to every neuron in the current layer. It combines extracted features to make predictions by learning complex relationships. Fully connected layers are typically used in the final stages of the network for classification or regression tasks.</a:t>
              </a:r>
            </a:p>
          </p:txBody>
        </p:sp>
      </p:grpSp>
      <p:grpSp>
        <p:nvGrpSpPr>
          <p:cNvPr id="44" name="Group 43">
            <a:extLst>
              <a:ext uri="{FF2B5EF4-FFF2-40B4-BE49-F238E27FC236}">
                <a16:creationId xmlns:a16="http://schemas.microsoft.com/office/drawing/2014/main" id="{782B93E6-4AAE-D212-3E66-AA1FFA20FA59}"/>
              </a:ext>
            </a:extLst>
          </p:cNvPr>
          <p:cNvGrpSpPr/>
          <p:nvPr/>
        </p:nvGrpSpPr>
        <p:grpSpPr>
          <a:xfrm>
            <a:off x="6231731" y="4191000"/>
            <a:ext cx="5724524" cy="1524000"/>
            <a:chOff x="6248400" y="4191000"/>
            <a:chExt cx="5724524" cy="1524000"/>
          </a:xfrm>
        </p:grpSpPr>
        <p:pic>
          <p:nvPicPr>
            <p:cNvPr id="2066" name="Picture 18" descr="Introduction to Neural Network| Convolutional Neural Network">
              <a:extLst>
                <a:ext uri="{FF2B5EF4-FFF2-40B4-BE49-F238E27FC236}">
                  <a16:creationId xmlns:a16="http://schemas.microsoft.com/office/drawing/2014/main" id="{3B49C4EC-6679-1D8B-26DA-58B762352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4191000"/>
              <a:ext cx="1524000" cy="1524000"/>
            </a:xfrm>
            <a:prstGeom prst="parallelogram">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CAE2556-E5B4-E49B-761B-22EF41776728}"/>
                </a:ext>
              </a:extLst>
            </p:cNvPr>
            <p:cNvSpPr txBox="1"/>
            <p:nvPr/>
          </p:nvSpPr>
          <p:spPr>
            <a:xfrm>
              <a:off x="7753350" y="4219575"/>
              <a:ext cx="3448050" cy="338554"/>
            </a:xfrm>
            <a:prstGeom prst="rect">
              <a:avLst/>
            </a:prstGeom>
            <a:noFill/>
          </p:spPr>
          <p:txBody>
            <a:bodyPr wrap="square" rtlCol="0">
              <a:spAutoFit/>
            </a:bodyPr>
            <a:lstStyle/>
            <a:p>
              <a:r>
                <a:rPr lang="en-US" sz="1600" b="1" dirty="0">
                  <a:latin typeface="Lato" panose="020F0502020204030203" pitchFamily="34" charset="0"/>
                </a:rPr>
                <a:t>Output layers</a:t>
              </a:r>
              <a:endParaRPr lang="en-IN" sz="1600" b="1" dirty="0">
                <a:latin typeface="Lato" panose="020F0502020204030203" pitchFamily="34" charset="0"/>
              </a:endParaRPr>
            </a:p>
          </p:txBody>
        </p:sp>
        <p:sp>
          <p:nvSpPr>
            <p:cNvPr id="39" name="TextBox 38">
              <a:extLst>
                <a:ext uri="{FF2B5EF4-FFF2-40B4-BE49-F238E27FC236}">
                  <a16:creationId xmlns:a16="http://schemas.microsoft.com/office/drawing/2014/main" id="{C39BEDC7-D135-1EA0-AB59-D15FB3B768E6}"/>
                </a:ext>
              </a:extLst>
            </p:cNvPr>
            <p:cNvSpPr txBox="1"/>
            <p:nvPr/>
          </p:nvSpPr>
          <p:spPr>
            <a:xfrm>
              <a:off x="7734299" y="4524375"/>
              <a:ext cx="4238625" cy="1107996"/>
            </a:xfrm>
            <a:prstGeom prst="rect">
              <a:avLst/>
            </a:prstGeom>
            <a:noFill/>
          </p:spPr>
          <p:txBody>
            <a:bodyPr wrap="square" rtlCol="0">
              <a:spAutoFit/>
            </a:bodyPr>
            <a:lstStyle/>
            <a:p>
              <a:r>
                <a:rPr lang="en-US" sz="1100" dirty="0">
                  <a:solidFill>
                    <a:srgbClr val="444D5C"/>
                  </a:solidFill>
                  <a:latin typeface="Lato" panose="020F0502020204030203" pitchFamily="34" charset="0"/>
                </a:rPr>
                <a:t>The </a:t>
              </a:r>
              <a:r>
                <a:rPr lang="en-US" sz="1100" b="1" dirty="0">
                  <a:solidFill>
                    <a:srgbClr val="444D5C"/>
                  </a:solidFill>
                  <a:latin typeface="Lato" panose="020F0502020204030203" pitchFamily="34" charset="0"/>
                </a:rPr>
                <a:t>output layer</a:t>
              </a:r>
              <a:r>
                <a:rPr lang="en-US" sz="1100" dirty="0">
                  <a:solidFill>
                    <a:srgbClr val="444D5C"/>
                  </a:solidFill>
                  <a:latin typeface="Lato" panose="020F0502020204030203" pitchFamily="34" charset="0"/>
                </a:rPr>
                <a:t> in a CNN generates the final predictions of the network. It typically has one neuron per class for classification tasks or a single neuron for regression. The activation function (e.g., </a:t>
              </a:r>
              <a:r>
                <a:rPr lang="en-US" sz="1100" b="1" dirty="0">
                  <a:solidFill>
                    <a:srgbClr val="444D5C"/>
                  </a:solidFill>
                  <a:latin typeface="Lato" panose="020F0502020204030203" pitchFamily="34" charset="0"/>
                </a:rPr>
                <a:t>SoftMax</a:t>
              </a:r>
              <a:r>
                <a:rPr lang="en-US" sz="1100" dirty="0">
                  <a:solidFill>
                    <a:srgbClr val="444D5C"/>
                  </a:solidFill>
                  <a:latin typeface="Lato" panose="020F0502020204030203" pitchFamily="34" charset="0"/>
                </a:rPr>
                <a:t> for multi-class classification or </a:t>
              </a:r>
              <a:r>
                <a:rPr lang="en-US" sz="1100" b="1" dirty="0">
                  <a:solidFill>
                    <a:srgbClr val="444D5C"/>
                  </a:solidFill>
                  <a:latin typeface="Lato" panose="020F0502020204030203" pitchFamily="34" charset="0"/>
                </a:rPr>
                <a:t>sigmoid</a:t>
              </a:r>
              <a:r>
                <a:rPr lang="en-US" sz="1100" dirty="0">
                  <a:solidFill>
                    <a:srgbClr val="444D5C"/>
                  </a:solidFill>
                  <a:latin typeface="Lato" panose="020F0502020204030203" pitchFamily="34" charset="0"/>
                </a:rPr>
                <a:t> for binary classification) maps the outputs to probabilities or continuous values, depending on the problem.</a:t>
              </a:r>
            </a:p>
          </p:txBody>
        </p:sp>
      </p:grpSp>
    </p:spTree>
    <p:extLst>
      <p:ext uri="{BB962C8B-B14F-4D97-AF65-F5344CB8AC3E}">
        <p14:creationId xmlns:p14="http://schemas.microsoft.com/office/powerpoint/2010/main" val="3181278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B85F5-4F80-E751-9926-34C79C49858E}"/>
            </a:ext>
          </a:extLst>
        </p:cNvPr>
        <p:cNvGrpSpPr/>
        <p:nvPr/>
      </p:nvGrpSpPr>
      <p:grpSpPr>
        <a:xfrm>
          <a:off x="0" y="0"/>
          <a:ext cx="0" cy="0"/>
          <a:chOff x="0" y="0"/>
          <a:chExt cx="0" cy="0"/>
        </a:xfrm>
      </p:grpSpPr>
      <p:sp>
        <p:nvSpPr>
          <p:cNvPr id="3" name="Flowchart: Data 2">
            <a:extLst>
              <a:ext uri="{FF2B5EF4-FFF2-40B4-BE49-F238E27FC236}">
                <a16:creationId xmlns:a16="http://schemas.microsoft.com/office/drawing/2014/main" id="{C8931EA5-D985-ACC1-2A44-9416697C0182}"/>
              </a:ext>
            </a:extLst>
          </p:cNvPr>
          <p:cNvSpPr/>
          <p:nvPr/>
        </p:nvSpPr>
        <p:spPr>
          <a:xfrm>
            <a:off x="1498600" y="-409576"/>
            <a:ext cx="2409825" cy="819151"/>
          </a:xfrm>
          <a:prstGeom prst="flowChartInputOutpu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C9FD625F-9931-A2A1-B178-EB7385D6A3EF}"/>
              </a:ext>
            </a:extLst>
          </p:cNvPr>
          <p:cNvGrpSpPr/>
          <p:nvPr/>
        </p:nvGrpSpPr>
        <p:grpSpPr>
          <a:xfrm>
            <a:off x="80341" y="842755"/>
            <a:ext cx="6381750" cy="1276350"/>
            <a:chOff x="209550" y="2638425"/>
            <a:chExt cx="6381750" cy="1276350"/>
          </a:xfrm>
        </p:grpSpPr>
        <p:sp>
          <p:nvSpPr>
            <p:cNvPr id="8" name="TextBox 7">
              <a:extLst>
                <a:ext uri="{FF2B5EF4-FFF2-40B4-BE49-F238E27FC236}">
                  <a16:creationId xmlns:a16="http://schemas.microsoft.com/office/drawing/2014/main" id="{F9B4780F-3D2F-435E-E1DA-3C86EE736E1E}"/>
                </a:ext>
              </a:extLst>
            </p:cNvPr>
            <p:cNvSpPr txBox="1"/>
            <p:nvPr/>
          </p:nvSpPr>
          <p:spPr>
            <a:xfrm>
              <a:off x="209550" y="2809875"/>
              <a:ext cx="6381750" cy="954107"/>
            </a:xfrm>
            <a:prstGeom prst="rect">
              <a:avLst/>
            </a:prstGeom>
            <a:noFill/>
          </p:spPr>
          <p:txBody>
            <a:bodyPr wrap="square" rtlCol="0">
              <a:spAutoFit/>
            </a:bodyPr>
            <a:lstStyle/>
            <a:p>
              <a:r>
                <a:rPr lang="en-US" sz="2800" b="1" dirty="0">
                  <a:solidFill>
                    <a:srgbClr val="23759A"/>
                  </a:solidFill>
                  <a:latin typeface="Lato" panose="020F0502020204030203" pitchFamily="34" charset="0"/>
                </a:rPr>
                <a:t>DATASET UTLIZATION AND PREPROCESSING</a:t>
              </a:r>
              <a:endParaRPr lang="en-IN" sz="2800" b="1" dirty="0">
                <a:solidFill>
                  <a:srgbClr val="23759A"/>
                </a:solidFill>
                <a:latin typeface="Lato" panose="020F0502020204030203" pitchFamily="34" charset="0"/>
              </a:endParaRPr>
            </a:p>
          </p:txBody>
        </p:sp>
        <p:grpSp>
          <p:nvGrpSpPr>
            <p:cNvPr id="4" name="Group 3">
              <a:extLst>
                <a:ext uri="{FF2B5EF4-FFF2-40B4-BE49-F238E27FC236}">
                  <a16:creationId xmlns:a16="http://schemas.microsoft.com/office/drawing/2014/main" id="{DE87E689-6E11-42CD-B5D0-1C7AA6AAF494}"/>
                </a:ext>
              </a:extLst>
            </p:cNvPr>
            <p:cNvGrpSpPr/>
            <p:nvPr/>
          </p:nvGrpSpPr>
          <p:grpSpPr>
            <a:xfrm>
              <a:off x="409575" y="2638425"/>
              <a:ext cx="3952875" cy="1276350"/>
              <a:chOff x="409575" y="2638425"/>
              <a:chExt cx="3952875" cy="1276350"/>
            </a:xfrm>
          </p:grpSpPr>
          <p:grpSp>
            <p:nvGrpSpPr>
              <p:cNvPr id="5" name="Group 4">
                <a:extLst>
                  <a:ext uri="{FF2B5EF4-FFF2-40B4-BE49-F238E27FC236}">
                    <a16:creationId xmlns:a16="http://schemas.microsoft.com/office/drawing/2014/main" id="{1A4821B2-2043-CB57-37CE-3965CAA4FDFF}"/>
                  </a:ext>
                </a:extLst>
              </p:cNvPr>
              <p:cNvGrpSpPr/>
              <p:nvPr/>
            </p:nvGrpSpPr>
            <p:grpSpPr>
              <a:xfrm>
                <a:off x="409575" y="2638425"/>
                <a:ext cx="3952875" cy="276999"/>
                <a:chOff x="6486525" y="0"/>
                <a:chExt cx="3952875" cy="276999"/>
              </a:xfrm>
            </p:grpSpPr>
            <p:sp>
              <p:nvSpPr>
                <p:cNvPr id="9" name="TextBox 8">
                  <a:extLst>
                    <a:ext uri="{FF2B5EF4-FFF2-40B4-BE49-F238E27FC236}">
                      <a16:creationId xmlns:a16="http://schemas.microsoft.com/office/drawing/2014/main" id="{B840900B-5332-3DBD-5005-3B7A8EA1B33A}"/>
                    </a:ext>
                  </a:extLst>
                </p:cNvPr>
                <p:cNvSpPr txBox="1"/>
                <p:nvPr/>
              </p:nvSpPr>
              <p:spPr>
                <a:xfrm>
                  <a:off x="6534150" y="0"/>
                  <a:ext cx="3905250" cy="276999"/>
                </a:xfrm>
                <a:prstGeom prst="rect">
                  <a:avLst/>
                </a:prstGeom>
                <a:noFill/>
              </p:spPr>
              <p:txBody>
                <a:bodyPr wrap="square" rtlCol="0">
                  <a:spAutoFit/>
                </a:bodyPr>
                <a:lstStyle/>
                <a:p>
                  <a:r>
                    <a:rPr lang="en-US" sz="1200" dirty="0">
                      <a:solidFill>
                        <a:srgbClr val="444D5C"/>
                      </a:solidFill>
                      <a:latin typeface="Lato" panose="020F0502020204030203" pitchFamily="34" charset="0"/>
                    </a:rPr>
                    <a:t> </a:t>
                  </a:r>
                  <a:r>
                    <a:rPr lang="en-US" sz="1200" b="1" dirty="0">
                      <a:solidFill>
                        <a:srgbClr val="444D5C"/>
                      </a:solidFill>
                      <a:latin typeface="Lato" panose="020F0502020204030203" pitchFamily="34" charset="0"/>
                    </a:rPr>
                    <a:t>DATASET OVERVIEW</a:t>
                  </a:r>
                  <a:endParaRPr lang="en-IN" sz="1200" b="1" dirty="0">
                    <a:solidFill>
                      <a:srgbClr val="444D5C"/>
                    </a:solidFill>
                    <a:latin typeface="Lato" panose="020F0502020204030203" pitchFamily="34" charset="0"/>
                  </a:endParaRPr>
                </a:p>
              </p:txBody>
            </p:sp>
            <p:sp>
              <p:nvSpPr>
                <p:cNvPr id="10" name="Right Triangle 9">
                  <a:extLst>
                    <a:ext uri="{FF2B5EF4-FFF2-40B4-BE49-F238E27FC236}">
                      <a16:creationId xmlns:a16="http://schemas.microsoft.com/office/drawing/2014/main" id="{03CE7014-EDC5-BAE8-0EF1-E3AF4D384C09}"/>
                    </a:ext>
                  </a:extLst>
                </p:cNvPr>
                <p:cNvSpPr/>
                <p:nvPr/>
              </p:nvSpPr>
              <p:spPr>
                <a:xfrm flipH="1">
                  <a:off x="6486525" y="85725"/>
                  <a:ext cx="123825" cy="123825"/>
                </a:xfrm>
                <a:prstGeom prst="rtTriangle">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a:extLst>
                  <a:ext uri="{FF2B5EF4-FFF2-40B4-BE49-F238E27FC236}">
                    <a16:creationId xmlns:a16="http://schemas.microsoft.com/office/drawing/2014/main" id="{2CF3CA88-AB69-B2BE-277A-0B85CDCC4B05}"/>
                  </a:ext>
                </a:extLst>
              </p:cNvPr>
              <p:cNvSpPr txBox="1"/>
              <p:nvPr/>
            </p:nvSpPr>
            <p:spPr>
              <a:xfrm>
                <a:off x="457200" y="3637776"/>
                <a:ext cx="3905250" cy="276999"/>
              </a:xfrm>
              <a:prstGeom prst="rect">
                <a:avLst/>
              </a:prstGeom>
              <a:noFill/>
            </p:spPr>
            <p:txBody>
              <a:bodyPr wrap="square" rtlCol="0">
                <a:spAutoFit/>
              </a:bodyPr>
              <a:lstStyle/>
              <a:p>
                <a:r>
                  <a:rPr lang="en-US" sz="1200" dirty="0">
                    <a:solidFill>
                      <a:srgbClr val="444D5C"/>
                    </a:solidFill>
                    <a:latin typeface="Lato" panose="020F0502020204030203" pitchFamily="34" charset="0"/>
                  </a:rPr>
                  <a:t> </a:t>
                </a:r>
                <a:r>
                  <a:rPr lang="en-US" sz="1200" b="1" dirty="0">
                    <a:solidFill>
                      <a:srgbClr val="444D5C"/>
                    </a:solidFill>
                    <a:latin typeface="Lato" panose="020F0502020204030203" pitchFamily="34" charset="0"/>
                  </a:rPr>
                  <a:t>KEY STEPS AND CHALLENGES</a:t>
                </a:r>
                <a:endParaRPr lang="en-IN" sz="1200" b="1" dirty="0">
                  <a:solidFill>
                    <a:srgbClr val="444D5C"/>
                  </a:solidFill>
                  <a:latin typeface="Lato" panose="020F0502020204030203" pitchFamily="34" charset="0"/>
                </a:endParaRPr>
              </a:p>
            </p:txBody>
          </p:sp>
        </p:grpSp>
      </p:grpSp>
      <p:sp>
        <p:nvSpPr>
          <p:cNvPr id="19" name="Rectangle 18">
            <a:extLst>
              <a:ext uri="{FF2B5EF4-FFF2-40B4-BE49-F238E27FC236}">
                <a16:creationId xmlns:a16="http://schemas.microsoft.com/office/drawing/2014/main" id="{305F6F92-A3D0-8F74-AE6B-5542361FA7AC}"/>
              </a:ext>
            </a:extLst>
          </p:cNvPr>
          <p:cNvSpPr/>
          <p:nvPr/>
        </p:nvSpPr>
        <p:spPr>
          <a:xfrm flipV="1">
            <a:off x="2800350" y="121919"/>
            <a:ext cx="1628775" cy="45719"/>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74" name="Group 2073">
            <a:extLst>
              <a:ext uri="{FF2B5EF4-FFF2-40B4-BE49-F238E27FC236}">
                <a16:creationId xmlns:a16="http://schemas.microsoft.com/office/drawing/2014/main" id="{46187B29-6D38-0F93-498B-DD21380560C3}"/>
              </a:ext>
            </a:extLst>
          </p:cNvPr>
          <p:cNvGrpSpPr/>
          <p:nvPr/>
        </p:nvGrpSpPr>
        <p:grpSpPr>
          <a:xfrm>
            <a:off x="5088834" y="475494"/>
            <a:ext cx="6887817" cy="5907011"/>
            <a:chOff x="5088834" y="537050"/>
            <a:chExt cx="6887817" cy="5907011"/>
          </a:xfrm>
        </p:grpSpPr>
        <p:grpSp>
          <p:nvGrpSpPr>
            <p:cNvPr id="23" name="Group 22">
              <a:extLst>
                <a:ext uri="{FF2B5EF4-FFF2-40B4-BE49-F238E27FC236}">
                  <a16:creationId xmlns:a16="http://schemas.microsoft.com/office/drawing/2014/main" id="{C92B26CA-A4A1-0F16-F7AF-F0D93250B4AF}"/>
                </a:ext>
              </a:extLst>
            </p:cNvPr>
            <p:cNvGrpSpPr/>
            <p:nvPr/>
          </p:nvGrpSpPr>
          <p:grpSpPr>
            <a:xfrm>
              <a:off x="5088834" y="537050"/>
              <a:ext cx="6887817" cy="1172767"/>
              <a:chOff x="6096000" y="159027"/>
              <a:chExt cx="5676919" cy="1172767"/>
            </a:xfrm>
          </p:grpSpPr>
          <p:sp>
            <p:nvSpPr>
              <p:cNvPr id="12" name="Parallelogram 11">
                <a:extLst>
                  <a:ext uri="{FF2B5EF4-FFF2-40B4-BE49-F238E27FC236}">
                    <a16:creationId xmlns:a16="http://schemas.microsoft.com/office/drawing/2014/main" id="{DB98D04B-D59E-68FC-1096-F63991E31762}"/>
                  </a:ext>
                </a:extLst>
              </p:cNvPr>
              <p:cNvSpPr/>
              <p:nvPr/>
            </p:nvSpPr>
            <p:spPr>
              <a:xfrm>
                <a:off x="6096000" y="188843"/>
                <a:ext cx="289912" cy="258772"/>
              </a:xfrm>
              <a:prstGeom prst="parallelogram">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Black" panose="020B0A04020102020204" pitchFamily="34" charset="0"/>
                  </a:rPr>
                  <a:t>1</a:t>
                </a:r>
                <a:endParaRPr lang="en-IN" sz="1400" b="1" dirty="0">
                  <a:solidFill>
                    <a:schemeClr val="tx1"/>
                  </a:solidFill>
                  <a:latin typeface="Arial Black" panose="020B0A04020102020204" pitchFamily="34" charset="0"/>
                </a:endParaRPr>
              </a:p>
            </p:txBody>
          </p:sp>
          <p:grpSp>
            <p:nvGrpSpPr>
              <p:cNvPr id="22" name="Group 21">
                <a:extLst>
                  <a:ext uri="{FF2B5EF4-FFF2-40B4-BE49-F238E27FC236}">
                    <a16:creationId xmlns:a16="http://schemas.microsoft.com/office/drawing/2014/main" id="{F94F736A-BEA3-6EBC-0211-59AF61898ABD}"/>
                  </a:ext>
                </a:extLst>
              </p:cNvPr>
              <p:cNvGrpSpPr/>
              <p:nvPr/>
            </p:nvGrpSpPr>
            <p:grpSpPr>
              <a:xfrm>
                <a:off x="6356094" y="159027"/>
                <a:ext cx="5416825" cy="1172767"/>
                <a:chOff x="6356094" y="159027"/>
                <a:chExt cx="5416825" cy="1172767"/>
              </a:xfrm>
            </p:grpSpPr>
            <p:sp>
              <p:nvSpPr>
                <p:cNvPr id="14" name="TextBox 13">
                  <a:extLst>
                    <a:ext uri="{FF2B5EF4-FFF2-40B4-BE49-F238E27FC236}">
                      <a16:creationId xmlns:a16="http://schemas.microsoft.com/office/drawing/2014/main" id="{E6669644-9073-4C71-4E26-FBE9A13F5C06}"/>
                    </a:ext>
                  </a:extLst>
                </p:cNvPr>
                <p:cNvSpPr txBox="1"/>
                <p:nvPr/>
              </p:nvSpPr>
              <p:spPr>
                <a:xfrm>
                  <a:off x="6420677" y="159027"/>
                  <a:ext cx="3796748" cy="307777"/>
                </a:xfrm>
                <a:prstGeom prst="rect">
                  <a:avLst/>
                </a:prstGeom>
                <a:noFill/>
              </p:spPr>
              <p:txBody>
                <a:bodyPr wrap="square" rtlCol="0">
                  <a:spAutoFit/>
                </a:bodyPr>
                <a:lstStyle/>
                <a:p>
                  <a:r>
                    <a:rPr lang="en-IN" sz="1400" b="1" i="0" dirty="0">
                      <a:solidFill>
                        <a:srgbClr val="444D5C"/>
                      </a:solidFill>
                      <a:effectLst/>
                      <a:latin typeface="Lato" panose="020F0502020204030203" pitchFamily="34" charset="0"/>
                    </a:rPr>
                    <a:t>Dataset for the Project</a:t>
                  </a:r>
                  <a:endParaRPr lang="en-IN" sz="1400" dirty="0">
                    <a:solidFill>
                      <a:srgbClr val="444D5C"/>
                    </a:solidFill>
                    <a:latin typeface="Lato" panose="020F0502020204030203" pitchFamily="34" charset="0"/>
                  </a:endParaRPr>
                </a:p>
              </p:txBody>
            </p:sp>
            <p:sp>
              <p:nvSpPr>
                <p:cNvPr id="15" name="TextBox 14">
                  <a:extLst>
                    <a:ext uri="{FF2B5EF4-FFF2-40B4-BE49-F238E27FC236}">
                      <a16:creationId xmlns:a16="http://schemas.microsoft.com/office/drawing/2014/main" id="{C53442B7-93EF-CE27-808E-41D2566ECF95}"/>
                    </a:ext>
                  </a:extLst>
                </p:cNvPr>
                <p:cNvSpPr txBox="1"/>
                <p:nvPr/>
              </p:nvSpPr>
              <p:spPr>
                <a:xfrm>
                  <a:off x="6356094" y="377687"/>
                  <a:ext cx="5416825" cy="954107"/>
                </a:xfrm>
                <a:prstGeom prst="rect">
                  <a:avLst/>
                </a:prstGeom>
                <a:noFill/>
              </p:spPr>
              <p:txBody>
                <a:bodyPr wrap="square" rtlCol="0">
                  <a:spAutoFit/>
                </a:bodyPr>
                <a:lstStyle/>
                <a:p>
                  <a:r>
                    <a:rPr lang="en-US" sz="1400" b="0" i="0" dirty="0">
                      <a:solidFill>
                        <a:srgbClr val="54757C"/>
                      </a:solidFill>
                      <a:effectLst/>
                      <a:latin typeface="Lato" panose="020F0502020204030203" pitchFamily="34" charset="0"/>
                    </a:rPr>
                    <a:t>Sourced from Kaggle, consisting of high-resolution histopathology images labeled as IDC-positive and IDC-negative, crucial for accurate model training.</a:t>
                  </a:r>
                </a:p>
                <a:p>
                  <a:endParaRPr lang="en-IN" sz="1400" dirty="0">
                    <a:latin typeface="Lato" panose="020F0502020204030203" pitchFamily="34" charset="0"/>
                  </a:endParaRPr>
                </a:p>
              </p:txBody>
            </p:sp>
          </p:grpSp>
        </p:grpSp>
        <p:grpSp>
          <p:nvGrpSpPr>
            <p:cNvPr id="24" name="Group 23">
              <a:extLst>
                <a:ext uri="{FF2B5EF4-FFF2-40B4-BE49-F238E27FC236}">
                  <a16:creationId xmlns:a16="http://schemas.microsoft.com/office/drawing/2014/main" id="{E23B2D5E-909D-7C86-7953-23F504264818}"/>
                </a:ext>
              </a:extLst>
            </p:cNvPr>
            <p:cNvGrpSpPr/>
            <p:nvPr/>
          </p:nvGrpSpPr>
          <p:grpSpPr>
            <a:xfrm>
              <a:off x="5088834" y="1524337"/>
              <a:ext cx="6887817" cy="1172767"/>
              <a:chOff x="6096000" y="159027"/>
              <a:chExt cx="5676919" cy="1172767"/>
            </a:xfrm>
          </p:grpSpPr>
          <p:sp>
            <p:nvSpPr>
              <p:cNvPr id="25" name="Parallelogram 24">
                <a:extLst>
                  <a:ext uri="{FF2B5EF4-FFF2-40B4-BE49-F238E27FC236}">
                    <a16:creationId xmlns:a16="http://schemas.microsoft.com/office/drawing/2014/main" id="{1131ED34-C7F6-DED5-253F-F5FAF9CB3882}"/>
                  </a:ext>
                </a:extLst>
              </p:cNvPr>
              <p:cNvSpPr/>
              <p:nvPr/>
            </p:nvSpPr>
            <p:spPr>
              <a:xfrm>
                <a:off x="6096000" y="188843"/>
                <a:ext cx="289912" cy="258772"/>
              </a:xfrm>
              <a:prstGeom prst="parallelogram">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Black" panose="020B0A04020102020204" pitchFamily="34" charset="0"/>
                  </a:rPr>
                  <a:t>2</a:t>
                </a:r>
                <a:endParaRPr lang="en-IN" sz="1400" b="1" dirty="0">
                  <a:solidFill>
                    <a:schemeClr val="bg1"/>
                  </a:solidFill>
                  <a:latin typeface="Arial Black" panose="020B0A04020102020204" pitchFamily="34" charset="0"/>
                </a:endParaRPr>
              </a:p>
            </p:txBody>
          </p:sp>
          <p:grpSp>
            <p:nvGrpSpPr>
              <p:cNvPr id="27" name="Group 26">
                <a:extLst>
                  <a:ext uri="{FF2B5EF4-FFF2-40B4-BE49-F238E27FC236}">
                    <a16:creationId xmlns:a16="http://schemas.microsoft.com/office/drawing/2014/main" id="{A28349CA-394A-B0B5-8CE9-587F3CA1E4EE}"/>
                  </a:ext>
                </a:extLst>
              </p:cNvPr>
              <p:cNvGrpSpPr/>
              <p:nvPr/>
            </p:nvGrpSpPr>
            <p:grpSpPr>
              <a:xfrm>
                <a:off x="6356094" y="159027"/>
                <a:ext cx="5416825" cy="1172767"/>
                <a:chOff x="6356094" y="159027"/>
                <a:chExt cx="5416825" cy="1172767"/>
              </a:xfrm>
            </p:grpSpPr>
            <p:sp>
              <p:nvSpPr>
                <p:cNvPr id="32" name="TextBox 31">
                  <a:extLst>
                    <a:ext uri="{FF2B5EF4-FFF2-40B4-BE49-F238E27FC236}">
                      <a16:creationId xmlns:a16="http://schemas.microsoft.com/office/drawing/2014/main" id="{BF446A77-858D-B260-51CB-30AD58836B5D}"/>
                    </a:ext>
                  </a:extLst>
                </p:cNvPr>
                <p:cNvSpPr txBox="1"/>
                <p:nvPr/>
              </p:nvSpPr>
              <p:spPr>
                <a:xfrm>
                  <a:off x="6420677" y="159027"/>
                  <a:ext cx="3796748" cy="307777"/>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Image Conversion</a:t>
                  </a:r>
                  <a:endParaRPr lang="en-IN" sz="1400" dirty="0">
                    <a:solidFill>
                      <a:srgbClr val="444D5C"/>
                    </a:solidFill>
                    <a:latin typeface="Lato" panose="020F0502020204030203" pitchFamily="34" charset="0"/>
                  </a:endParaRPr>
                </a:p>
              </p:txBody>
            </p:sp>
            <p:sp>
              <p:nvSpPr>
                <p:cNvPr id="34" name="TextBox 33">
                  <a:extLst>
                    <a:ext uri="{FF2B5EF4-FFF2-40B4-BE49-F238E27FC236}">
                      <a16:creationId xmlns:a16="http://schemas.microsoft.com/office/drawing/2014/main" id="{E6C722EF-81DF-8A6D-61C6-1A9D5C4EC533}"/>
                    </a:ext>
                  </a:extLst>
                </p:cNvPr>
                <p:cNvSpPr txBox="1"/>
                <p:nvPr/>
              </p:nvSpPr>
              <p:spPr>
                <a:xfrm>
                  <a:off x="6356094" y="377687"/>
                  <a:ext cx="5416825" cy="954107"/>
                </a:xfrm>
                <a:prstGeom prst="rect">
                  <a:avLst/>
                </a:prstGeom>
                <a:noFill/>
              </p:spPr>
              <p:txBody>
                <a:bodyPr wrap="square" rtlCol="0">
                  <a:spAutoFit/>
                </a:bodyPr>
                <a:lstStyle/>
                <a:p>
                  <a:pPr algn="l"/>
                  <a:r>
                    <a:rPr lang="en-US" sz="1400" b="0" i="0" dirty="0">
                      <a:solidFill>
                        <a:srgbClr val="54757C"/>
                      </a:solidFill>
                      <a:effectLst/>
                      <a:latin typeface="Lato" panose="020F0502020204030203" pitchFamily="34" charset="0"/>
                    </a:rPr>
                    <a:t>Each histopathology image was converted to a numerical array format, facilitating easier manipulation and analysis by machine learning algorithms.</a:t>
                  </a:r>
                </a:p>
                <a:p>
                  <a:endParaRPr lang="en-IN" sz="1400" dirty="0">
                    <a:latin typeface="Lato" panose="020F0502020204030203" pitchFamily="34" charset="0"/>
                  </a:endParaRPr>
                </a:p>
              </p:txBody>
            </p:sp>
          </p:grpSp>
        </p:grpSp>
        <p:grpSp>
          <p:nvGrpSpPr>
            <p:cNvPr id="58" name="Group 57">
              <a:extLst>
                <a:ext uri="{FF2B5EF4-FFF2-40B4-BE49-F238E27FC236}">
                  <a16:creationId xmlns:a16="http://schemas.microsoft.com/office/drawing/2014/main" id="{E2F5590C-F76C-2F58-7709-AF88239F2BAC}"/>
                </a:ext>
              </a:extLst>
            </p:cNvPr>
            <p:cNvGrpSpPr/>
            <p:nvPr/>
          </p:nvGrpSpPr>
          <p:grpSpPr>
            <a:xfrm>
              <a:off x="5088834" y="2508311"/>
              <a:ext cx="6887817" cy="957324"/>
              <a:chOff x="6096000" y="159027"/>
              <a:chExt cx="5676919" cy="957324"/>
            </a:xfrm>
          </p:grpSpPr>
          <p:sp>
            <p:nvSpPr>
              <p:cNvPr id="2048" name="Parallelogram 2047">
                <a:extLst>
                  <a:ext uri="{FF2B5EF4-FFF2-40B4-BE49-F238E27FC236}">
                    <a16:creationId xmlns:a16="http://schemas.microsoft.com/office/drawing/2014/main" id="{061E1408-7A7C-84C1-573F-09322AED8D00}"/>
                  </a:ext>
                </a:extLst>
              </p:cNvPr>
              <p:cNvSpPr/>
              <p:nvPr/>
            </p:nvSpPr>
            <p:spPr>
              <a:xfrm>
                <a:off x="6096000" y="188843"/>
                <a:ext cx="289912" cy="258772"/>
              </a:xfrm>
              <a:prstGeom prst="parallelogram">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Black" panose="020B0A04020102020204" pitchFamily="34" charset="0"/>
                  </a:rPr>
                  <a:t>3</a:t>
                </a:r>
                <a:endParaRPr lang="en-IN" sz="1400" b="1" dirty="0">
                  <a:solidFill>
                    <a:schemeClr val="tx1"/>
                  </a:solidFill>
                  <a:latin typeface="Arial Black" panose="020B0A04020102020204" pitchFamily="34" charset="0"/>
                </a:endParaRPr>
              </a:p>
            </p:txBody>
          </p:sp>
          <p:grpSp>
            <p:nvGrpSpPr>
              <p:cNvPr id="2049" name="Group 2048">
                <a:extLst>
                  <a:ext uri="{FF2B5EF4-FFF2-40B4-BE49-F238E27FC236}">
                    <a16:creationId xmlns:a16="http://schemas.microsoft.com/office/drawing/2014/main" id="{E80A5C55-B02F-FD69-4520-76BA1B324827}"/>
                  </a:ext>
                </a:extLst>
              </p:cNvPr>
              <p:cNvGrpSpPr/>
              <p:nvPr/>
            </p:nvGrpSpPr>
            <p:grpSpPr>
              <a:xfrm>
                <a:off x="6356094" y="159027"/>
                <a:ext cx="5416825" cy="957324"/>
                <a:chOff x="6356094" y="159027"/>
                <a:chExt cx="5416825" cy="957324"/>
              </a:xfrm>
            </p:grpSpPr>
            <p:sp>
              <p:nvSpPr>
                <p:cNvPr id="2051" name="TextBox 2050">
                  <a:extLst>
                    <a:ext uri="{FF2B5EF4-FFF2-40B4-BE49-F238E27FC236}">
                      <a16:creationId xmlns:a16="http://schemas.microsoft.com/office/drawing/2014/main" id="{EEF7110E-C93D-33C1-A716-93ED12C02468}"/>
                    </a:ext>
                  </a:extLst>
                </p:cNvPr>
                <p:cNvSpPr txBox="1"/>
                <p:nvPr/>
              </p:nvSpPr>
              <p:spPr>
                <a:xfrm>
                  <a:off x="6420677" y="159027"/>
                  <a:ext cx="3796748" cy="307777"/>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Normalization</a:t>
                  </a:r>
                  <a:endParaRPr lang="en-IN" sz="1400" dirty="0">
                    <a:solidFill>
                      <a:srgbClr val="444D5C"/>
                    </a:solidFill>
                    <a:latin typeface="Lato" panose="020F0502020204030203" pitchFamily="34" charset="0"/>
                  </a:endParaRPr>
                </a:p>
              </p:txBody>
            </p:sp>
            <p:sp>
              <p:nvSpPr>
                <p:cNvPr id="2053" name="TextBox 2052">
                  <a:extLst>
                    <a:ext uri="{FF2B5EF4-FFF2-40B4-BE49-F238E27FC236}">
                      <a16:creationId xmlns:a16="http://schemas.microsoft.com/office/drawing/2014/main" id="{7684E8C9-7AA3-238A-4B92-74BBFDDA47A6}"/>
                    </a:ext>
                  </a:extLst>
                </p:cNvPr>
                <p:cNvSpPr txBox="1"/>
                <p:nvPr/>
              </p:nvSpPr>
              <p:spPr>
                <a:xfrm>
                  <a:off x="6356094" y="377687"/>
                  <a:ext cx="5416825" cy="738664"/>
                </a:xfrm>
                <a:prstGeom prst="rect">
                  <a:avLst/>
                </a:prstGeom>
                <a:noFill/>
              </p:spPr>
              <p:txBody>
                <a:bodyPr wrap="square" rtlCol="0">
                  <a:spAutoFit/>
                </a:bodyPr>
                <a:lstStyle/>
                <a:p>
                  <a:pPr algn="l"/>
                  <a:r>
                    <a:rPr lang="en-US" sz="1400" b="0" i="0" dirty="0">
                      <a:solidFill>
                        <a:srgbClr val="54757C"/>
                      </a:solidFill>
                      <a:effectLst/>
                      <a:latin typeface="Lato" panose="020F0502020204030203" pitchFamily="34" charset="0"/>
                    </a:rPr>
                    <a:t>Pixel values were scaled to a range of 0 to 1, which helps in standardizing the input data and improving model performance.</a:t>
                  </a:r>
                </a:p>
                <a:p>
                  <a:endParaRPr lang="en-IN" sz="1400" dirty="0">
                    <a:latin typeface="Lato" panose="020F0502020204030203" pitchFamily="34" charset="0"/>
                  </a:endParaRPr>
                </a:p>
              </p:txBody>
            </p:sp>
          </p:grpSp>
        </p:grpSp>
        <p:grpSp>
          <p:nvGrpSpPr>
            <p:cNvPr id="59" name="Group 58">
              <a:extLst>
                <a:ext uri="{FF2B5EF4-FFF2-40B4-BE49-F238E27FC236}">
                  <a16:creationId xmlns:a16="http://schemas.microsoft.com/office/drawing/2014/main" id="{FE008575-422F-8D86-65FE-28C110866841}"/>
                </a:ext>
              </a:extLst>
            </p:cNvPr>
            <p:cNvGrpSpPr/>
            <p:nvPr/>
          </p:nvGrpSpPr>
          <p:grpSpPr>
            <a:xfrm>
              <a:off x="5088834" y="3495598"/>
              <a:ext cx="6887817" cy="957324"/>
              <a:chOff x="6096000" y="159027"/>
              <a:chExt cx="5676919" cy="957324"/>
            </a:xfrm>
          </p:grpSpPr>
          <p:grpSp>
            <p:nvGrpSpPr>
              <p:cNvPr id="61" name="Group 60">
                <a:extLst>
                  <a:ext uri="{FF2B5EF4-FFF2-40B4-BE49-F238E27FC236}">
                    <a16:creationId xmlns:a16="http://schemas.microsoft.com/office/drawing/2014/main" id="{149D68B2-7848-0E44-39A6-B55C2FAD56A8}"/>
                  </a:ext>
                </a:extLst>
              </p:cNvPr>
              <p:cNvGrpSpPr/>
              <p:nvPr/>
            </p:nvGrpSpPr>
            <p:grpSpPr>
              <a:xfrm>
                <a:off x="6356094" y="159027"/>
                <a:ext cx="5416825" cy="957324"/>
                <a:chOff x="6356094" y="159027"/>
                <a:chExt cx="5416825" cy="957324"/>
              </a:xfrm>
            </p:grpSpPr>
            <p:sp>
              <p:nvSpPr>
                <p:cNvPr id="62" name="TextBox 61">
                  <a:extLst>
                    <a:ext uri="{FF2B5EF4-FFF2-40B4-BE49-F238E27FC236}">
                      <a16:creationId xmlns:a16="http://schemas.microsoft.com/office/drawing/2014/main" id="{BD4B6475-36BF-8736-70FC-E4DCDC20F591}"/>
                    </a:ext>
                  </a:extLst>
                </p:cNvPr>
                <p:cNvSpPr txBox="1"/>
                <p:nvPr/>
              </p:nvSpPr>
              <p:spPr>
                <a:xfrm>
                  <a:off x="6420677" y="159027"/>
                  <a:ext cx="3796748" cy="307777"/>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Resizing</a:t>
                  </a:r>
                  <a:endParaRPr lang="en-IN" sz="1400" dirty="0">
                    <a:solidFill>
                      <a:srgbClr val="444D5C"/>
                    </a:solidFill>
                    <a:latin typeface="Lato" panose="020F0502020204030203" pitchFamily="34" charset="0"/>
                  </a:endParaRPr>
                </a:p>
              </p:txBody>
            </p:sp>
            <p:sp>
              <p:nvSpPr>
                <p:cNvPr id="63" name="TextBox 62">
                  <a:extLst>
                    <a:ext uri="{FF2B5EF4-FFF2-40B4-BE49-F238E27FC236}">
                      <a16:creationId xmlns:a16="http://schemas.microsoft.com/office/drawing/2014/main" id="{2B933DAC-5E4B-0D55-6E40-9A0ED33FD6C2}"/>
                    </a:ext>
                  </a:extLst>
                </p:cNvPr>
                <p:cNvSpPr txBox="1"/>
                <p:nvPr/>
              </p:nvSpPr>
              <p:spPr>
                <a:xfrm>
                  <a:off x="6356094" y="377687"/>
                  <a:ext cx="5416825" cy="738664"/>
                </a:xfrm>
                <a:prstGeom prst="rect">
                  <a:avLst/>
                </a:prstGeom>
                <a:noFill/>
              </p:spPr>
              <p:txBody>
                <a:bodyPr wrap="square" rtlCol="0">
                  <a:spAutoFit/>
                </a:bodyPr>
                <a:lstStyle/>
                <a:p>
                  <a:pPr algn="l"/>
                  <a:r>
                    <a:rPr lang="en-US" sz="1400" b="0" i="0" dirty="0">
                      <a:solidFill>
                        <a:srgbClr val="54757C"/>
                      </a:solidFill>
                      <a:effectLst/>
                      <a:latin typeface="Lato" panose="020F0502020204030203" pitchFamily="34" charset="0"/>
                    </a:rPr>
                    <a:t>Images were standardized to dimensions of 50x50 pixels, ensuring uniformity across the dataset and reducing computational load.</a:t>
                  </a:r>
                </a:p>
                <a:p>
                  <a:endParaRPr lang="en-IN" sz="1400" dirty="0">
                    <a:latin typeface="Lato" panose="020F0502020204030203" pitchFamily="34" charset="0"/>
                  </a:endParaRPr>
                </a:p>
              </p:txBody>
            </p:sp>
          </p:grpSp>
          <p:sp>
            <p:nvSpPr>
              <p:cNvPr id="60" name="Parallelogram 59">
                <a:extLst>
                  <a:ext uri="{FF2B5EF4-FFF2-40B4-BE49-F238E27FC236}">
                    <a16:creationId xmlns:a16="http://schemas.microsoft.com/office/drawing/2014/main" id="{ED950345-45A8-77FA-7C16-33A27F57592C}"/>
                  </a:ext>
                </a:extLst>
              </p:cNvPr>
              <p:cNvSpPr/>
              <p:nvPr/>
            </p:nvSpPr>
            <p:spPr>
              <a:xfrm>
                <a:off x="6096000" y="188843"/>
                <a:ext cx="289912" cy="258772"/>
              </a:xfrm>
              <a:prstGeom prst="parallelogram">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Black" panose="020B0A04020102020204" pitchFamily="34" charset="0"/>
                  </a:rPr>
                  <a:t>4</a:t>
                </a:r>
                <a:endParaRPr lang="en-IN" sz="1400" b="1" dirty="0">
                  <a:solidFill>
                    <a:schemeClr val="bg1"/>
                  </a:solidFill>
                  <a:latin typeface="Arial Black" panose="020B0A04020102020204" pitchFamily="34" charset="0"/>
                </a:endParaRPr>
              </a:p>
            </p:txBody>
          </p:sp>
        </p:grpSp>
        <p:sp>
          <p:nvSpPr>
            <p:cNvPr id="2068" name="TextBox 2067">
              <a:extLst>
                <a:ext uri="{FF2B5EF4-FFF2-40B4-BE49-F238E27FC236}">
                  <a16:creationId xmlns:a16="http://schemas.microsoft.com/office/drawing/2014/main" id="{E30C4655-0CEF-80C7-24F5-E24728AA2835}"/>
                </a:ext>
              </a:extLst>
            </p:cNvPr>
            <p:cNvSpPr txBox="1"/>
            <p:nvPr/>
          </p:nvSpPr>
          <p:spPr>
            <a:xfrm>
              <a:off x="5404407" y="4718110"/>
              <a:ext cx="6572244" cy="954107"/>
            </a:xfrm>
            <a:prstGeom prst="rect">
              <a:avLst/>
            </a:prstGeom>
            <a:noFill/>
          </p:spPr>
          <p:txBody>
            <a:bodyPr wrap="square" rtlCol="0">
              <a:spAutoFit/>
            </a:bodyPr>
            <a:lstStyle/>
            <a:p>
              <a:pPr algn="l"/>
              <a:r>
                <a:rPr lang="en-US" sz="1400" b="0" i="0" dirty="0">
                  <a:solidFill>
                    <a:srgbClr val="54757C"/>
                  </a:solidFill>
                  <a:effectLst/>
                  <a:latin typeface="Lato" panose="020F0502020204030203" pitchFamily="34" charset="0"/>
                </a:rPr>
                <a:t>The initial dataset was imbalanced, heavily favoring IDC-negative samples, which could bias the model’s predictions and affect its performance.</a:t>
              </a:r>
            </a:p>
            <a:p>
              <a:endParaRPr lang="en-IN" sz="1400" dirty="0">
                <a:latin typeface="Lato" panose="020F0502020204030203" pitchFamily="34" charset="0"/>
              </a:endParaRPr>
            </a:p>
          </p:txBody>
        </p:sp>
        <p:grpSp>
          <p:nvGrpSpPr>
            <p:cNvPr id="2061" name="Group 2060">
              <a:extLst>
                <a:ext uri="{FF2B5EF4-FFF2-40B4-BE49-F238E27FC236}">
                  <a16:creationId xmlns:a16="http://schemas.microsoft.com/office/drawing/2014/main" id="{A9F05FF6-AFA8-0EF0-30D3-7E40CBC13D53}"/>
                </a:ext>
              </a:extLst>
            </p:cNvPr>
            <p:cNvGrpSpPr/>
            <p:nvPr/>
          </p:nvGrpSpPr>
          <p:grpSpPr>
            <a:xfrm>
              <a:off x="5404407" y="5486737"/>
              <a:ext cx="6572244" cy="957324"/>
              <a:chOff x="6356094" y="159027"/>
              <a:chExt cx="5416825" cy="957324"/>
            </a:xfrm>
          </p:grpSpPr>
          <p:sp>
            <p:nvSpPr>
              <p:cNvPr id="2062" name="TextBox 2061">
                <a:extLst>
                  <a:ext uri="{FF2B5EF4-FFF2-40B4-BE49-F238E27FC236}">
                    <a16:creationId xmlns:a16="http://schemas.microsoft.com/office/drawing/2014/main" id="{0710163B-6E9B-61E9-ADDA-3FDD52ACBA2E}"/>
                  </a:ext>
                </a:extLst>
              </p:cNvPr>
              <p:cNvSpPr txBox="1"/>
              <p:nvPr/>
            </p:nvSpPr>
            <p:spPr>
              <a:xfrm>
                <a:off x="6420677" y="159027"/>
                <a:ext cx="3796748" cy="307777"/>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Overfitting Prevention</a:t>
                </a:r>
                <a:endParaRPr lang="en-IN" sz="1400" dirty="0">
                  <a:solidFill>
                    <a:srgbClr val="444D5C"/>
                  </a:solidFill>
                  <a:latin typeface="Lato" panose="020F0502020204030203" pitchFamily="34" charset="0"/>
                </a:endParaRPr>
              </a:p>
            </p:txBody>
          </p:sp>
          <p:sp>
            <p:nvSpPr>
              <p:cNvPr id="2063" name="TextBox 2062">
                <a:extLst>
                  <a:ext uri="{FF2B5EF4-FFF2-40B4-BE49-F238E27FC236}">
                    <a16:creationId xmlns:a16="http://schemas.microsoft.com/office/drawing/2014/main" id="{047B9031-4C85-C5FB-D67B-0BEB483381CB}"/>
                  </a:ext>
                </a:extLst>
              </p:cNvPr>
              <p:cNvSpPr txBox="1"/>
              <p:nvPr/>
            </p:nvSpPr>
            <p:spPr>
              <a:xfrm>
                <a:off x="6356094" y="377687"/>
                <a:ext cx="5416825" cy="738664"/>
              </a:xfrm>
              <a:prstGeom prst="rect">
                <a:avLst/>
              </a:prstGeom>
              <a:noFill/>
            </p:spPr>
            <p:txBody>
              <a:bodyPr wrap="square" rtlCol="0">
                <a:spAutoFit/>
              </a:bodyPr>
              <a:lstStyle/>
              <a:p>
                <a:pPr algn="l"/>
                <a:r>
                  <a:rPr lang="en-US" sz="1400" b="0" i="0" dirty="0">
                    <a:solidFill>
                      <a:srgbClr val="54757C"/>
                    </a:solidFill>
                    <a:effectLst/>
                    <a:latin typeface="Lato" panose="020F0502020204030203" pitchFamily="34" charset="0"/>
                  </a:rPr>
                  <a:t>Careful tuning of preprocessing steps was required to prevent overfitting, ensuring the model can generalize well to unseen data.</a:t>
                </a:r>
              </a:p>
              <a:p>
                <a:endParaRPr lang="en-IN" sz="1400" dirty="0">
                  <a:latin typeface="Lato" panose="020F0502020204030203" pitchFamily="34" charset="0"/>
                </a:endParaRPr>
              </a:p>
            </p:txBody>
          </p:sp>
        </p:grpSp>
        <p:grpSp>
          <p:nvGrpSpPr>
            <p:cNvPr id="2073" name="Group 2072">
              <a:extLst>
                <a:ext uri="{FF2B5EF4-FFF2-40B4-BE49-F238E27FC236}">
                  <a16:creationId xmlns:a16="http://schemas.microsoft.com/office/drawing/2014/main" id="{3D48DA3D-6F52-51A4-30F1-00F591D4E911}"/>
                </a:ext>
              </a:extLst>
            </p:cNvPr>
            <p:cNvGrpSpPr/>
            <p:nvPr/>
          </p:nvGrpSpPr>
          <p:grpSpPr>
            <a:xfrm>
              <a:off x="5088834" y="825638"/>
              <a:ext cx="5000534" cy="4949687"/>
              <a:chOff x="5088834" y="825638"/>
              <a:chExt cx="5000534" cy="4949687"/>
            </a:xfrm>
          </p:grpSpPr>
          <p:cxnSp>
            <p:nvCxnSpPr>
              <p:cNvPr id="2056" name="Straight Connector 2055">
                <a:extLst>
                  <a:ext uri="{FF2B5EF4-FFF2-40B4-BE49-F238E27FC236}">
                    <a16:creationId xmlns:a16="http://schemas.microsoft.com/office/drawing/2014/main" id="{3F0D9BAD-AB83-819F-E719-7FEEBE87CC2B}"/>
                  </a:ext>
                </a:extLst>
              </p:cNvPr>
              <p:cNvCxnSpPr>
                <a:cxnSpLocks/>
                <a:endCxn id="60" idx="0"/>
              </p:cNvCxnSpPr>
              <p:nvPr/>
            </p:nvCxnSpPr>
            <p:spPr>
              <a:xfrm flipH="1">
                <a:off x="5264710" y="2796899"/>
                <a:ext cx="4019" cy="728515"/>
              </a:xfrm>
              <a:prstGeom prst="line">
                <a:avLst/>
              </a:prstGeom>
              <a:ln>
                <a:solidFill>
                  <a:srgbClr val="C7D8DF"/>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EF2E73CA-0E61-73BB-E996-37450EB642C6}"/>
                  </a:ext>
                </a:extLst>
              </p:cNvPr>
              <p:cNvCxnSpPr>
                <a:cxnSpLocks/>
                <a:stCxn id="12" idx="4"/>
                <a:endCxn id="25" idx="0"/>
              </p:cNvCxnSpPr>
              <p:nvPr/>
            </p:nvCxnSpPr>
            <p:spPr>
              <a:xfrm>
                <a:off x="5264709" y="825638"/>
                <a:ext cx="0" cy="728515"/>
              </a:xfrm>
              <a:prstGeom prst="line">
                <a:avLst/>
              </a:prstGeom>
              <a:ln>
                <a:solidFill>
                  <a:srgbClr val="C7D8DF"/>
                </a:solidFill>
              </a:ln>
            </p:spPr>
            <p:style>
              <a:lnRef idx="3">
                <a:schemeClr val="dk1"/>
              </a:lnRef>
              <a:fillRef idx="0">
                <a:schemeClr val="dk1"/>
              </a:fillRef>
              <a:effectRef idx="2">
                <a:schemeClr val="dk1"/>
              </a:effectRef>
              <a:fontRef idx="minor">
                <a:schemeClr val="tx1"/>
              </a:fontRef>
            </p:style>
          </p:cxnSp>
          <p:cxnSp>
            <p:nvCxnSpPr>
              <p:cNvPr id="2055" name="Straight Connector 2054">
                <a:extLst>
                  <a:ext uri="{FF2B5EF4-FFF2-40B4-BE49-F238E27FC236}">
                    <a16:creationId xmlns:a16="http://schemas.microsoft.com/office/drawing/2014/main" id="{E13C5589-DBDC-7804-91B2-119F91D4204F}"/>
                  </a:ext>
                </a:extLst>
              </p:cNvPr>
              <p:cNvCxnSpPr>
                <a:cxnSpLocks/>
              </p:cNvCxnSpPr>
              <p:nvPr/>
            </p:nvCxnSpPr>
            <p:spPr>
              <a:xfrm>
                <a:off x="5268729" y="1832803"/>
                <a:ext cx="0" cy="728515"/>
              </a:xfrm>
              <a:prstGeom prst="line">
                <a:avLst/>
              </a:prstGeom>
              <a:ln>
                <a:solidFill>
                  <a:srgbClr val="C7D8DF"/>
                </a:solidFill>
              </a:ln>
            </p:spPr>
            <p:style>
              <a:lnRef idx="3">
                <a:schemeClr val="dk1"/>
              </a:lnRef>
              <a:fillRef idx="0">
                <a:schemeClr val="dk1"/>
              </a:fillRef>
              <a:effectRef idx="2">
                <a:schemeClr val="dk1"/>
              </a:effectRef>
              <a:fontRef idx="minor">
                <a:schemeClr val="tx1"/>
              </a:fontRef>
            </p:style>
          </p:cxnSp>
          <p:sp>
            <p:nvSpPr>
              <p:cNvPr id="2064" name="Parallelogram 2063">
                <a:extLst>
                  <a:ext uri="{FF2B5EF4-FFF2-40B4-BE49-F238E27FC236}">
                    <a16:creationId xmlns:a16="http://schemas.microsoft.com/office/drawing/2014/main" id="{7DF9ABD5-1ECF-8677-8F38-00A0081E262E}"/>
                  </a:ext>
                </a:extLst>
              </p:cNvPr>
              <p:cNvSpPr/>
              <p:nvPr/>
            </p:nvSpPr>
            <p:spPr>
              <a:xfrm>
                <a:off x="5088834" y="4529266"/>
                <a:ext cx="351751" cy="258772"/>
              </a:xfrm>
              <a:prstGeom prst="parallelogram">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Black" panose="020B0A04020102020204" pitchFamily="34" charset="0"/>
                  </a:rPr>
                  <a:t>5</a:t>
                </a:r>
                <a:endParaRPr lang="en-IN" sz="1400" b="1" dirty="0">
                  <a:solidFill>
                    <a:schemeClr val="tx1"/>
                  </a:solidFill>
                  <a:latin typeface="Arial Black" panose="020B0A04020102020204" pitchFamily="34" charset="0"/>
                </a:endParaRPr>
              </a:p>
            </p:txBody>
          </p:sp>
          <p:sp>
            <p:nvSpPr>
              <p:cNvPr id="2067" name="TextBox 2066">
                <a:extLst>
                  <a:ext uri="{FF2B5EF4-FFF2-40B4-BE49-F238E27FC236}">
                    <a16:creationId xmlns:a16="http://schemas.microsoft.com/office/drawing/2014/main" id="{0B355534-BAE1-4B1B-FE58-17AA2E813685}"/>
                  </a:ext>
                </a:extLst>
              </p:cNvPr>
              <p:cNvSpPr txBox="1"/>
              <p:nvPr/>
            </p:nvSpPr>
            <p:spPr>
              <a:xfrm>
                <a:off x="5482766" y="4499450"/>
                <a:ext cx="4606602" cy="307777"/>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Imbalanced Dataset</a:t>
                </a:r>
                <a:endParaRPr lang="en-IN" sz="1400" dirty="0">
                  <a:solidFill>
                    <a:srgbClr val="444D5C"/>
                  </a:solidFill>
                  <a:latin typeface="Lato" panose="020F0502020204030203" pitchFamily="34" charset="0"/>
                </a:endParaRPr>
              </a:p>
            </p:txBody>
          </p:sp>
          <p:sp>
            <p:nvSpPr>
              <p:cNvPr id="2060" name="Parallelogram 2059">
                <a:extLst>
                  <a:ext uri="{FF2B5EF4-FFF2-40B4-BE49-F238E27FC236}">
                    <a16:creationId xmlns:a16="http://schemas.microsoft.com/office/drawing/2014/main" id="{942719AD-A59D-C346-D4EE-8A10FEB87C34}"/>
                  </a:ext>
                </a:extLst>
              </p:cNvPr>
              <p:cNvSpPr/>
              <p:nvPr/>
            </p:nvSpPr>
            <p:spPr>
              <a:xfrm>
                <a:off x="5088834" y="5516553"/>
                <a:ext cx="351751" cy="258772"/>
              </a:xfrm>
              <a:prstGeom prst="parallelogram">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Black" panose="020B0A04020102020204" pitchFamily="34" charset="0"/>
                  </a:rPr>
                  <a:t>6</a:t>
                </a:r>
                <a:endParaRPr lang="en-IN" sz="1400" b="1" dirty="0">
                  <a:solidFill>
                    <a:schemeClr val="bg1"/>
                  </a:solidFill>
                  <a:latin typeface="Arial Black" panose="020B0A04020102020204" pitchFamily="34" charset="0"/>
                </a:endParaRPr>
              </a:p>
            </p:txBody>
          </p:sp>
          <p:cxnSp>
            <p:nvCxnSpPr>
              <p:cNvPr id="2069" name="Straight Connector 2068">
                <a:extLst>
                  <a:ext uri="{FF2B5EF4-FFF2-40B4-BE49-F238E27FC236}">
                    <a16:creationId xmlns:a16="http://schemas.microsoft.com/office/drawing/2014/main" id="{319B91F4-362E-C018-1BC5-6438B99A82C4}"/>
                  </a:ext>
                </a:extLst>
              </p:cNvPr>
              <p:cNvCxnSpPr>
                <a:cxnSpLocks/>
              </p:cNvCxnSpPr>
              <p:nvPr/>
            </p:nvCxnSpPr>
            <p:spPr>
              <a:xfrm>
                <a:off x="5260690" y="3797084"/>
                <a:ext cx="0" cy="728515"/>
              </a:xfrm>
              <a:prstGeom prst="line">
                <a:avLst/>
              </a:prstGeom>
              <a:ln>
                <a:solidFill>
                  <a:srgbClr val="C7D8DF"/>
                </a:solidFill>
              </a:ln>
            </p:spPr>
            <p:style>
              <a:lnRef idx="3">
                <a:schemeClr val="dk1"/>
              </a:lnRef>
              <a:fillRef idx="0">
                <a:schemeClr val="dk1"/>
              </a:fillRef>
              <a:effectRef idx="2">
                <a:schemeClr val="dk1"/>
              </a:effectRef>
              <a:fontRef idx="minor">
                <a:schemeClr val="tx1"/>
              </a:fontRef>
            </p:style>
          </p:cxnSp>
          <p:cxnSp>
            <p:nvCxnSpPr>
              <p:cNvPr id="2070" name="Straight Connector 2069">
                <a:extLst>
                  <a:ext uri="{FF2B5EF4-FFF2-40B4-BE49-F238E27FC236}">
                    <a16:creationId xmlns:a16="http://schemas.microsoft.com/office/drawing/2014/main" id="{79CAE6C4-DCF5-0EF2-21C6-BF4068F2C046}"/>
                  </a:ext>
                </a:extLst>
              </p:cNvPr>
              <p:cNvCxnSpPr>
                <a:cxnSpLocks/>
                <a:endCxn id="2060" idx="0"/>
              </p:cNvCxnSpPr>
              <p:nvPr/>
            </p:nvCxnSpPr>
            <p:spPr>
              <a:xfrm>
                <a:off x="5260690" y="4788038"/>
                <a:ext cx="4020" cy="728515"/>
              </a:xfrm>
              <a:prstGeom prst="line">
                <a:avLst/>
              </a:prstGeom>
              <a:ln>
                <a:solidFill>
                  <a:srgbClr val="C7D8DF"/>
                </a:solidFill>
              </a:ln>
            </p:spPr>
            <p:style>
              <a:lnRef idx="3">
                <a:schemeClr val="dk1"/>
              </a:lnRef>
              <a:fillRef idx="0">
                <a:schemeClr val="dk1"/>
              </a:fillRef>
              <a:effectRef idx="2">
                <a:schemeClr val="dk1"/>
              </a:effectRef>
              <a:fontRef idx="minor">
                <a:schemeClr val="tx1"/>
              </a:fontRef>
            </p:style>
          </p:cxnSp>
        </p:grpSp>
      </p:grpSp>
      <p:pic>
        <p:nvPicPr>
          <p:cNvPr id="2076" name="Picture 2075">
            <a:extLst>
              <a:ext uri="{FF2B5EF4-FFF2-40B4-BE49-F238E27FC236}">
                <a16:creationId xmlns:a16="http://schemas.microsoft.com/office/drawing/2014/main" id="{889C1917-95C2-EC26-844C-23C0445CB3C5}"/>
              </a:ext>
            </a:extLst>
          </p:cNvPr>
          <p:cNvPicPr>
            <a:picLocks noChangeAspect="1"/>
          </p:cNvPicPr>
          <p:nvPr/>
        </p:nvPicPr>
        <p:blipFill>
          <a:blip r:embed="rId2"/>
          <a:stretch>
            <a:fillRect/>
          </a:stretch>
        </p:blipFill>
        <p:spPr>
          <a:xfrm>
            <a:off x="616226" y="2153837"/>
            <a:ext cx="3936745" cy="4405990"/>
          </a:xfrm>
          <a:prstGeom prst="rect">
            <a:avLst/>
          </a:prstGeom>
        </p:spPr>
      </p:pic>
    </p:spTree>
    <p:extLst>
      <p:ext uri="{BB962C8B-B14F-4D97-AF65-F5344CB8AC3E}">
        <p14:creationId xmlns:p14="http://schemas.microsoft.com/office/powerpoint/2010/main" val="1889683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44C08-C75D-2785-5161-DC8253AE9168}"/>
            </a:ext>
          </a:extLst>
        </p:cNvPr>
        <p:cNvGrpSpPr/>
        <p:nvPr/>
      </p:nvGrpSpPr>
      <p:grpSpPr>
        <a:xfrm>
          <a:off x="0" y="0"/>
          <a:ext cx="0" cy="0"/>
          <a:chOff x="0" y="0"/>
          <a:chExt cx="0" cy="0"/>
        </a:xfrm>
      </p:grpSpPr>
      <p:sp>
        <p:nvSpPr>
          <p:cNvPr id="3" name="Flowchart: Data 2">
            <a:extLst>
              <a:ext uri="{FF2B5EF4-FFF2-40B4-BE49-F238E27FC236}">
                <a16:creationId xmlns:a16="http://schemas.microsoft.com/office/drawing/2014/main" id="{60E9A2D9-D97D-2B0E-252F-6B87ED021DC8}"/>
              </a:ext>
            </a:extLst>
          </p:cNvPr>
          <p:cNvSpPr/>
          <p:nvPr/>
        </p:nvSpPr>
        <p:spPr>
          <a:xfrm>
            <a:off x="10414000" y="-333375"/>
            <a:ext cx="2409825" cy="819151"/>
          </a:xfrm>
          <a:prstGeom prst="flowChartInputOutput">
            <a:avLst/>
          </a:prstGeom>
          <a:solidFill>
            <a:srgbClr val="308BA6"/>
          </a:solidFill>
          <a:ln>
            <a:solidFill>
              <a:srgbClr val="308B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4C23C51-0985-1F32-2931-216694AFDDBE}"/>
              </a:ext>
            </a:extLst>
          </p:cNvPr>
          <p:cNvSpPr/>
          <p:nvPr/>
        </p:nvSpPr>
        <p:spPr>
          <a:xfrm flipV="1">
            <a:off x="9496425" y="188594"/>
            <a:ext cx="1628775" cy="45719"/>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79D528B-552B-480B-7E6F-75003EE5ED37}"/>
              </a:ext>
            </a:extLst>
          </p:cNvPr>
          <p:cNvSpPr txBox="1"/>
          <p:nvPr/>
        </p:nvSpPr>
        <p:spPr>
          <a:xfrm>
            <a:off x="0" y="161925"/>
            <a:ext cx="7985156" cy="461665"/>
          </a:xfrm>
          <a:prstGeom prst="rect">
            <a:avLst/>
          </a:prstGeom>
          <a:noFill/>
        </p:spPr>
        <p:txBody>
          <a:bodyPr wrap="square" rtlCol="0">
            <a:spAutoFit/>
          </a:bodyPr>
          <a:lstStyle/>
          <a:p>
            <a:r>
              <a:rPr lang="en-US" sz="2400" b="1" i="0" cap="all" dirty="0">
                <a:solidFill>
                  <a:srgbClr val="308BA6"/>
                </a:solidFill>
                <a:effectLst/>
                <a:latin typeface="Lato" panose="020F0502020204030203" pitchFamily="34" charset="0"/>
              </a:rPr>
              <a:t>Model Training and Performance Evaluation</a:t>
            </a:r>
            <a:endParaRPr lang="en-IN" sz="2400" b="1" dirty="0">
              <a:solidFill>
                <a:srgbClr val="308BA6"/>
              </a:solidFill>
              <a:latin typeface="Lato" panose="020F0502020204030203" pitchFamily="34" charset="0"/>
            </a:endParaRPr>
          </a:p>
        </p:txBody>
      </p:sp>
      <p:grpSp>
        <p:nvGrpSpPr>
          <p:cNvPr id="5" name="Group 4">
            <a:extLst>
              <a:ext uri="{FF2B5EF4-FFF2-40B4-BE49-F238E27FC236}">
                <a16:creationId xmlns:a16="http://schemas.microsoft.com/office/drawing/2014/main" id="{44408E6F-FBAF-FE67-A13B-749DBAD9E46F}"/>
              </a:ext>
            </a:extLst>
          </p:cNvPr>
          <p:cNvGrpSpPr/>
          <p:nvPr/>
        </p:nvGrpSpPr>
        <p:grpSpPr>
          <a:xfrm>
            <a:off x="114300" y="523875"/>
            <a:ext cx="4050293" cy="276999"/>
            <a:chOff x="6486525" y="0"/>
            <a:chExt cx="4050293" cy="276999"/>
          </a:xfrm>
        </p:grpSpPr>
        <p:sp>
          <p:nvSpPr>
            <p:cNvPr id="9" name="TextBox 8">
              <a:extLst>
                <a:ext uri="{FF2B5EF4-FFF2-40B4-BE49-F238E27FC236}">
                  <a16:creationId xmlns:a16="http://schemas.microsoft.com/office/drawing/2014/main" id="{58E3CEF0-2913-E556-3BDE-AACD4B363333}"/>
                </a:ext>
              </a:extLst>
            </p:cNvPr>
            <p:cNvSpPr txBox="1"/>
            <p:nvPr/>
          </p:nvSpPr>
          <p:spPr>
            <a:xfrm>
              <a:off x="6534149" y="0"/>
              <a:ext cx="4002669" cy="276999"/>
            </a:xfrm>
            <a:prstGeom prst="rect">
              <a:avLst/>
            </a:prstGeom>
            <a:noFill/>
          </p:spPr>
          <p:txBody>
            <a:bodyPr wrap="square" rtlCol="0">
              <a:spAutoFit/>
            </a:bodyPr>
            <a:lstStyle/>
            <a:p>
              <a:r>
                <a:rPr lang="en-US" sz="1200" dirty="0">
                  <a:solidFill>
                    <a:srgbClr val="444D5C"/>
                  </a:solidFill>
                  <a:latin typeface="Lato" panose="020F0502020204030203" pitchFamily="34" charset="0"/>
                </a:rPr>
                <a:t> </a:t>
              </a:r>
              <a:r>
                <a:rPr lang="en-IN" sz="1200" b="1" i="0" cap="all" dirty="0">
                  <a:solidFill>
                    <a:srgbClr val="414C58"/>
                  </a:solidFill>
                  <a:effectLst/>
                  <a:latin typeface="Lato" panose="020F0502020204030203" pitchFamily="34" charset="0"/>
                </a:rPr>
                <a:t>Model Performance AND EVALUATION METRICS</a:t>
              </a:r>
              <a:endParaRPr lang="en-IN" sz="1200" b="1" dirty="0">
                <a:solidFill>
                  <a:srgbClr val="444D5C"/>
                </a:solidFill>
                <a:latin typeface="Lato" panose="020F0502020204030203" pitchFamily="34" charset="0"/>
              </a:endParaRPr>
            </a:p>
          </p:txBody>
        </p:sp>
        <p:sp>
          <p:nvSpPr>
            <p:cNvPr id="10" name="Right Triangle 9">
              <a:extLst>
                <a:ext uri="{FF2B5EF4-FFF2-40B4-BE49-F238E27FC236}">
                  <a16:creationId xmlns:a16="http://schemas.microsoft.com/office/drawing/2014/main" id="{F76C1CE2-7962-8E8A-7D2A-E3190C0B0C68}"/>
                </a:ext>
              </a:extLst>
            </p:cNvPr>
            <p:cNvSpPr/>
            <p:nvPr/>
          </p:nvSpPr>
          <p:spPr>
            <a:xfrm flipH="1">
              <a:off x="6486525" y="85725"/>
              <a:ext cx="123825" cy="123825"/>
            </a:xfrm>
            <a:prstGeom prst="rtTriangle">
              <a:avLst/>
            </a:prstGeom>
            <a:solidFill>
              <a:srgbClr val="6F7F96"/>
            </a:solidFill>
            <a:ln>
              <a:solidFill>
                <a:srgbClr val="6F7F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
            <a:extLst>
              <a:ext uri="{FF2B5EF4-FFF2-40B4-BE49-F238E27FC236}">
                <a16:creationId xmlns:a16="http://schemas.microsoft.com/office/drawing/2014/main" id="{D33D6413-7027-3DFE-7306-CE7727F2B073}"/>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4" name="TextBox 13">
            <a:extLst>
              <a:ext uri="{FF2B5EF4-FFF2-40B4-BE49-F238E27FC236}">
                <a16:creationId xmlns:a16="http://schemas.microsoft.com/office/drawing/2014/main" id="{76F1D6CA-2D02-0276-E5C1-438FE0A4437D}"/>
              </a:ext>
            </a:extLst>
          </p:cNvPr>
          <p:cNvSpPr txBox="1"/>
          <p:nvPr/>
        </p:nvSpPr>
        <p:spPr>
          <a:xfrm>
            <a:off x="43756" y="932507"/>
            <a:ext cx="2290530" cy="1754326"/>
          </a:xfrm>
          <a:prstGeom prst="rect">
            <a:avLst/>
          </a:prstGeom>
          <a:noFill/>
        </p:spPr>
        <p:txBody>
          <a:bodyPr wrap="square" rtlCol="0">
            <a:spAutoFit/>
          </a:bodyPr>
          <a:lstStyle/>
          <a:p>
            <a:r>
              <a:rPr lang="en-US" sz="2800" b="1" dirty="0">
                <a:solidFill>
                  <a:srgbClr val="86AEBA"/>
                </a:solidFill>
                <a:latin typeface="Georgia" panose="02040502050405020303" pitchFamily="18" charset="0"/>
              </a:rPr>
              <a:t>90%</a:t>
            </a:r>
          </a:p>
          <a:p>
            <a:endParaRPr lang="en-IN" sz="1400" b="1" i="0" dirty="0">
              <a:effectLst/>
              <a:latin typeface="Lato" panose="020F0502020204030203" pitchFamily="34" charset="0"/>
            </a:endParaRPr>
          </a:p>
          <a:p>
            <a:r>
              <a:rPr lang="en-IN" sz="1400" b="1" i="0" dirty="0">
                <a:effectLst/>
                <a:latin typeface="Lato" panose="020F0502020204030203" pitchFamily="34" charset="0"/>
              </a:rPr>
              <a:t>High Training Accuracy</a:t>
            </a:r>
          </a:p>
          <a:p>
            <a:endParaRPr lang="en-US" sz="1200" b="0" i="0" dirty="0">
              <a:solidFill>
                <a:srgbClr val="86AEBA"/>
              </a:solidFill>
              <a:effectLst/>
              <a:latin typeface="Lato" panose="020F0502020204030203" pitchFamily="34" charset="0"/>
            </a:endParaRPr>
          </a:p>
          <a:p>
            <a:r>
              <a:rPr lang="en-US" sz="1000" b="0" i="0" dirty="0">
                <a:solidFill>
                  <a:srgbClr val="23759A"/>
                </a:solidFill>
                <a:effectLst/>
                <a:latin typeface="Lato" panose="020F0502020204030203" pitchFamily="34" charset="0"/>
              </a:rPr>
              <a:t>The model achieved a training accuracy of approximately 90%, indicating effective learning from the training dataset over 10 epochs.</a:t>
            </a:r>
          </a:p>
        </p:txBody>
      </p:sp>
      <p:sp>
        <p:nvSpPr>
          <p:cNvPr id="16" name="TextBox 15">
            <a:extLst>
              <a:ext uri="{FF2B5EF4-FFF2-40B4-BE49-F238E27FC236}">
                <a16:creationId xmlns:a16="http://schemas.microsoft.com/office/drawing/2014/main" id="{8BF277D3-5843-E308-8D17-7B963617F4EB}"/>
              </a:ext>
            </a:extLst>
          </p:cNvPr>
          <p:cNvSpPr txBox="1"/>
          <p:nvPr/>
        </p:nvSpPr>
        <p:spPr>
          <a:xfrm>
            <a:off x="2508184" y="930998"/>
            <a:ext cx="2290530" cy="1938992"/>
          </a:xfrm>
          <a:prstGeom prst="rect">
            <a:avLst/>
          </a:prstGeom>
          <a:noFill/>
        </p:spPr>
        <p:txBody>
          <a:bodyPr wrap="square" rtlCol="0">
            <a:spAutoFit/>
          </a:bodyPr>
          <a:lstStyle/>
          <a:p>
            <a:r>
              <a:rPr lang="en-IN" sz="2800" b="1" i="0" dirty="0">
                <a:solidFill>
                  <a:srgbClr val="6F7F96"/>
                </a:solidFill>
                <a:effectLst/>
                <a:latin typeface="Georgia" panose="02040502050405020303" pitchFamily="18" charset="0"/>
              </a:rPr>
              <a:t>87%</a:t>
            </a:r>
            <a:endParaRPr lang="en-IN" sz="1400" b="1" i="0" dirty="0">
              <a:effectLst/>
              <a:latin typeface="Georgia" panose="02040502050405020303" pitchFamily="18" charset="0"/>
            </a:endParaRPr>
          </a:p>
          <a:p>
            <a:endParaRPr lang="en-IN" sz="1400" b="1" i="0" dirty="0">
              <a:effectLst/>
              <a:latin typeface="Lato" panose="020F0502020204030203" pitchFamily="34" charset="0"/>
            </a:endParaRPr>
          </a:p>
          <a:p>
            <a:r>
              <a:rPr lang="en-IN" sz="1400" b="1" i="0" dirty="0">
                <a:solidFill>
                  <a:srgbClr val="313A43"/>
                </a:solidFill>
                <a:effectLst/>
                <a:latin typeface="Lato" panose="020F0502020204030203" pitchFamily="34" charset="0"/>
              </a:rPr>
              <a:t>Stable Validation Accuracy</a:t>
            </a:r>
            <a:endParaRPr lang="en-US" sz="1400" b="0" i="0" dirty="0">
              <a:solidFill>
                <a:srgbClr val="86AEBA"/>
              </a:solidFill>
              <a:effectLst/>
              <a:latin typeface="Lato" panose="020F0502020204030203" pitchFamily="34" charset="0"/>
            </a:endParaRPr>
          </a:p>
          <a:p>
            <a:endParaRPr lang="en-US" sz="1000" b="0" i="0" dirty="0">
              <a:solidFill>
                <a:srgbClr val="86AEBA"/>
              </a:solidFill>
              <a:effectLst/>
              <a:latin typeface="Lato" panose="020F0502020204030203" pitchFamily="34" charset="0"/>
            </a:endParaRPr>
          </a:p>
          <a:p>
            <a:pPr algn="l"/>
            <a:r>
              <a:rPr lang="en-US" sz="1000" b="0" i="0" dirty="0">
                <a:solidFill>
                  <a:srgbClr val="23759A"/>
                </a:solidFill>
                <a:effectLst/>
                <a:latin typeface="Lato" panose="020F0502020204030203" pitchFamily="34" charset="0"/>
              </a:rPr>
              <a:t>Validation accuracy stabilized around 87%, suggesting the model's ability to generalize well to unseen data during training.</a:t>
            </a:r>
          </a:p>
        </p:txBody>
      </p:sp>
      <p:sp>
        <p:nvSpPr>
          <p:cNvPr id="17" name="TextBox 16">
            <a:extLst>
              <a:ext uri="{FF2B5EF4-FFF2-40B4-BE49-F238E27FC236}">
                <a16:creationId xmlns:a16="http://schemas.microsoft.com/office/drawing/2014/main" id="{4819A5B1-BC03-EC01-454F-E0327BCACB96}"/>
              </a:ext>
            </a:extLst>
          </p:cNvPr>
          <p:cNvSpPr txBox="1"/>
          <p:nvPr/>
        </p:nvSpPr>
        <p:spPr>
          <a:xfrm>
            <a:off x="4972613" y="921944"/>
            <a:ext cx="2290530" cy="1877437"/>
          </a:xfrm>
          <a:prstGeom prst="rect">
            <a:avLst/>
          </a:prstGeom>
          <a:noFill/>
        </p:spPr>
        <p:txBody>
          <a:bodyPr wrap="square" rtlCol="0">
            <a:spAutoFit/>
          </a:bodyPr>
          <a:lstStyle/>
          <a:p>
            <a:r>
              <a:rPr lang="en-IN" sz="2800" b="1" i="0" dirty="0">
                <a:solidFill>
                  <a:srgbClr val="86AEBA"/>
                </a:solidFill>
                <a:effectLst/>
                <a:latin typeface="Georgia" panose="02040502050405020303" pitchFamily="18" charset="0"/>
              </a:rPr>
              <a:t>00.84</a:t>
            </a:r>
            <a:endParaRPr lang="en-IN" sz="1400" b="1" i="0" dirty="0">
              <a:solidFill>
                <a:srgbClr val="86AEBA"/>
              </a:solidFill>
              <a:effectLst/>
              <a:latin typeface="Georgia" panose="02040502050405020303" pitchFamily="18" charset="0"/>
            </a:endParaRPr>
          </a:p>
          <a:p>
            <a:endParaRPr lang="en-IN" sz="1400" b="1" i="0" dirty="0">
              <a:effectLst/>
              <a:latin typeface="Lato" panose="020F0502020204030203" pitchFamily="34" charset="0"/>
            </a:endParaRPr>
          </a:p>
          <a:p>
            <a:r>
              <a:rPr lang="en-IN" sz="1400" b="1" i="0" dirty="0">
                <a:solidFill>
                  <a:srgbClr val="313A43"/>
                </a:solidFill>
                <a:effectLst/>
                <a:latin typeface="Lato" panose="020F0502020204030203" pitchFamily="34" charset="0"/>
              </a:rPr>
              <a:t>Precision (IDC-negative)</a:t>
            </a:r>
            <a:endParaRPr lang="en-US" sz="1200" b="0" i="0" dirty="0">
              <a:solidFill>
                <a:srgbClr val="86AEBA"/>
              </a:solidFill>
              <a:effectLst/>
              <a:latin typeface="Lato" panose="020F0502020204030203" pitchFamily="34" charset="0"/>
            </a:endParaRPr>
          </a:p>
          <a:p>
            <a:endParaRPr lang="en-US" sz="1000" b="0" i="0" dirty="0">
              <a:solidFill>
                <a:srgbClr val="86AEBA"/>
              </a:solidFill>
              <a:effectLst/>
              <a:latin typeface="Lato" panose="020F0502020204030203" pitchFamily="34" charset="0"/>
            </a:endParaRPr>
          </a:p>
          <a:p>
            <a:pPr algn="l"/>
            <a:r>
              <a:rPr lang="en-US" sz="1000" b="0" i="0" dirty="0">
                <a:solidFill>
                  <a:srgbClr val="308BA6"/>
                </a:solidFill>
                <a:effectLst/>
                <a:latin typeface="Lato" panose="020F0502020204030203" pitchFamily="34" charset="0"/>
              </a:rPr>
              <a:t>The precision for IDC-negative samples is 0.84, reflecting the model's effectiveness in identifying negatives without misclassifying too many positives.</a:t>
            </a:r>
          </a:p>
        </p:txBody>
      </p:sp>
      <p:sp>
        <p:nvSpPr>
          <p:cNvPr id="19" name="TextBox 18">
            <a:extLst>
              <a:ext uri="{FF2B5EF4-FFF2-40B4-BE49-F238E27FC236}">
                <a16:creationId xmlns:a16="http://schemas.microsoft.com/office/drawing/2014/main" id="{464B7CB9-0B05-924E-FA00-14090A1B602D}"/>
              </a:ext>
            </a:extLst>
          </p:cNvPr>
          <p:cNvSpPr txBox="1"/>
          <p:nvPr/>
        </p:nvSpPr>
        <p:spPr>
          <a:xfrm>
            <a:off x="7437042" y="930998"/>
            <a:ext cx="2290530" cy="1800493"/>
          </a:xfrm>
          <a:prstGeom prst="rect">
            <a:avLst/>
          </a:prstGeom>
          <a:noFill/>
        </p:spPr>
        <p:txBody>
          <a:bodyPr wrap="square" rtlCol="0">
            <a:spAutoFit/>
          </a:bodyPr>
          <a:lstStyle/>
          <a:p>
            <a:r>
              <a:rPr lang="en-US" sz="2800" b="1" dirty="0">
                <a:solidFill>
                  <a:srgbClr val="54757C"/>
                </a:solidFill>
                <a:latin typeface="Georgia" panose="02040502050405020303" pitchFamily="18" charset="0"/>
              </a:rPr>
              <a:t>00.89</a:t>
            </a:r>
          </a:p>
          <a:p>
            <a:endParaRPr lang="en-IN" sz="1400" b="1" i="0" dirty="0">
              <a:effectLst/>
              <a:latin typeface="Lato" panose="020F0502020204030203" pitchFamily="34" charset="0"/>
            </a:endParaRPr>
          </a:p>
          <a:p>
            <a:r>
              <a:rPr lang="en-IN" sz="1400" b="1" i="0" dirty="0">
                <a:solidFill>
                  <a:srgbClr val="313A43"/>
                </a:solidFill>
                <a:effectLst/>
                <a:latin typeface="Lato" panose="020F0502020204030203" pitchFamily="34" charset="0"/>
              </a:rPr>
              <a:t>Precision (IDC-positive)</a:t>
            </a:r>
            <a:endParaRPr lang="en-US" sz="1200" b="0" i="0" dirty="0">
              <a:solidFill>
                <a:srgbClr val="86AEBA"/>
              </a:solidFill>
              <a:effectLst/>
              <a:latin typeface="Lato" panose="020F0502020204030203" pitchFamily="34" charset="0"/>
            </a:endParaRPr>
          </a:p>
          <a:p>
            <a:endParaRPr lang="en-US" sz="1100" b="0" i="0" dirty="0">
              <a:solidFill>
                <a:srgbClr val="86AEBA"/>
              </a:solidFill>
              <a:effectLst/>
              <a:latin typeface="Lato" panose="020F0502020204030203" pitchFamily="34" charset="0"/>
            </a:endParaRPr>
          </a:p>
          <a:p>
            <a:pPr algn="l"/>
            <a:r>
              <a:rPr lang="en-US" sz="1000" b="0" i="0" dirty="0">
                <a:solidFill>
                  <a:srgbClr val="308BA6"/>
                </a:solidFill>
                <a:effectLst/>
                <a:latin typeface="Lato" panose="020F0502020204030203" pitchFamily="34" charset="0"/>
              </a:rPr>
              <a:t>With a precision of 0.89 for IDC-positive samples, the model demonstrates a strong ability to accurately classify positive cases.</a:t>
            </a:r>
          </a:p>
        </p:txBody>
      </p:sp>
      <p:sp>
        <p:nvSpPr>
          <p:cNvPr id="20" name="TextBox 19">
            <a:extLst>
              <a:ext uri="{FF2B5EF4-FFF2-40B4-BE49-F238E27FC236}">
                <a16:creationId xmlns:a16="http://schemas.microsoft.com/office/drawing/2014/main" id="{45321CD2-1DCE-3215-E4B8-0725B2FFCA65}"/>
              </a:ext>
            </a:extLst>
          </p:cNvPr>
          <p:cNvSpPr txBox="1"/>
          <p:nvPr/>
        </p:nvSpPr>
        <p:spPr>
          <a:xfrm>
            <a:off x="9901470" y="940052"/>
            <a:ext cx="2085318" cy="1800493"/>
          </a:xfrm>
          <a:prstGeom prst="rect">
            <a:avLst/>
          </a:prstGeom>
          <a:noFill/>
        </p:spPr>
        <p:txBody>
          <a:bodyPr wrap="square" rtlCol="0">
            <a:spAutoFit/>
          </a:bodyPr>
          <a:lstStyle/>
          <a:p>
            <a:r>
              <a:rPr lang="en-US" sz="2800" b="1" dirty="0">
                <a:solidFill>
                  <a:srgbClr val="86AEBA"/>
                </a:solidFill>
                <a:latin typeface="Georgia" panose="02040502050405020303" pitchFamily="18" charset="0"/>
              </a:rPr>
              <a:t>00.90</a:t>
            </a:r>
          </a:p>
          <a:p>
            <a:endParaRPr lang="en-IN" sz="1400" b="1" i="0" dirty="0">
              <a:effectLst/>
              <a:latin typeface="Lato" panose="020F0502020204030203" pitchFamily="34" charset="0"/>
            </a:endParaRPr>
          </a:p>
          <a:p>
            <a:r>
              <a:rPr lang="en-IN" sz="1400" b="1" i="0" dirty="0">
                <a:solidFill>
                  <a:srgbClr val="313A43"/>
                </a:solidFill>
                <a:effectLst/>
                <a:latin typeface="Lato" panose="020F0502020204030203" pitchFamily="34" charset="0"/>
              </a:rPr>
              <a:t>Recall (IDC-negative)</a:t>
            </a:r>
            <a:endParaRPr lang="en-US" sz="1200" b="0" i="0" dirty="0">
              <a:solidFill>
                <a:srgbClr val="86AEBA"/>
              </a:solidFill>
              <a:effectLst/>
              <a:latin typeface="Lato" panose="020F0502020204030203" pitchFamily="34" charset="0"/>
            </a:endParaRPr>
          </a:p>
          <a:p>
            <a:endParaRPr lang="en-US" sz="1100" b="0" i="0" dirty="0">
              <a:solidFill>
                <a:srgbClr val="86AEBA"/>
              </a:solidFill>
              <a:effectLst/>
              <a:latin typeface="Lato" panose="020F0502020204030203" pitchFamily="34" charset="0"/>
            </a:endParaRPr>
          </a:p>
          <a:p>
            <a:pPr algn="l"/>
            <a:r>
              <a:rPr lang="en-US" sz="1000" b="0" i="0" dirty="0">
                <a:solidFill>
                  <a:srgbClr val="308BA6"/>
                </a:solidFill>
                <a:effectLst/>
                <a:latin typeface="Lato" panose="020F0502020204030203" pitchFamily="34" charset="0"/>
              </a:rPr>
              <a:t>A recall of 0.90 for IDC-negative indicates that the model is highly effective at correctly identifying negative instances.</a:t>
            </a:r>
          </a:p>
        </p:txBody>
      </p:sp>
      <p:sp>
        <p:nvSpPr>
          <p:cNvPr id="24" name="TextBox 23">
            <a:extLst>
              <a:ext uri="{FF2B5EF4-FFF2-40B4-BE49-F238E27FC236}">
                <a16:creationId xmlns:a16="http://schemas.microsoft.com/office/drawing/2014/main" id="{376AEC01-77C3-FAE6-E990-B1F3C65EFBD9}"/>
              </a:ext>
            </a:extLst>
          </p:cNvPr>
          <p:cNvSpPr txBox="1"/>
          <p:nvPr/>
        </p:nvSpPr>
        <p:spPr>
          <a:xfrm>
            <a:off x="43756" y="2958974"/>
            <a:ext cx="2290530" cy="1738938"/>
          </a:xfrm>
          <a:prstGeom prst="rect">
            <a:avLst/>
          </a:prstGeom>
          <a:noFill/>
        </p:spPr>
        <p:txBody>
          <a:bodyPr wrap="square" rtlCol="0">
            <a:spAutoFit/>
          </a:bodyPr>
          <a:lstStyle/>
          <a:p>
            <a:r>
              <a:rPr lang="en-US" sz="2800" b="1" dirty="0">
                <a:solidFill>
                  <a:srgbClr val="54757C"/>
                </a:solidFill>
                <a:latin typeface="Georgia" panose="02040502050405020303" pitchFamily="18" charset="0"/>
              </a:rPr>
              <a:t>00.83</a:t>
            </a:r>
          </a:p>
          <a:p>
            <a:endParaRPr lang="en-IN" sz="1400" b="1" i="0" dirty="0">
              <a:effectLst/>
              <a:latin typeface="Lato" panose="020F0502020204030203" pitchFamily="34" charset="0"/>
            </a:endParaRPr>
          </a:p>
          <a:p>
            <a:r>
              <a:rPr lang="en-IN" sz="1400" b="1" i="0" dirty="0">
                <a:solidFill>
                  <a:srgbClr val="313A43"/>
                </a:solidFill>
                <a:effectLst/>
                <a:latin typeface="Lato" panose="020F0502020204030203" pitchFamily="34" charset="0"/>
              </a:rPr>
              <a:t>Recall (IDC-positive)</a:t>
            </a:r>
            <a:endParaRPr lang="en-US" sz="1200" b="0" i="0" dirty="0">
              <a:solidFill>
                <a:srgbClr val="86AEBA"/>
              </a:solidFill>
              <a:effectLst/>
              <a:latin typeface="Lato" panose="020F0502020204030203" pitchFamily="34" charset="0"/>
            </a:endParaRPr>
          </a:p>
          <a:p>
            <a:endParaRPr lang="en-US" sz="1100" b="0" i="0" dirty="0">
              <a:solidFill>
                <a:srgbClr val="86AEBA"/>
              </a:solidFill>
              <a:effectLst/>
              <a:latin typeface="Lato" panose="020F0502020204030203" pitchFamily="34" charset="0"/>
            </a:endParaRPr>
          </a:p>
          <a:p>
            <a:pPr algn="l"/>
            <a:r>
              <a:rPr lang="en-US" sz="1000" b="0" i="0" dirty="0">
                <a:solidFill>
                  <a:srgbClr val="308BA6"/>
                </a:solidFill>
                <a:effectLst/>
                <a:latin typeface="Lato" panose="020F0502020204030203" pitchFamily="34" charset="0"/>
              </a:rPr>
              <a:t>The recall for IDC-positive samples at 0.83 suggests a good balance in capturing positive instances while maintaining precision.</a:t>
            </a:r>
          </a:p>
        </p:txBody>
      </p:sp>
      <p:sp>
        <p:nvSpPr>
          <p:cNvPr id="25" name="TextBox 24">
            <a:extLst>
              <a:ext uri="{FF2B5EF4-FFF2-40B4-BE49-F238E27FC236}">
                <a16:creationId xmlns:a16="http://schemas.microsoft.com/office/drawing/2014/main" id="{838AC02C-534E-461C-0A2C-D79F209AB2D7}"/>
              </a:ext>
            </a:extLst>
          </p:cNvPr>
          <p:cNvSpPr txBox="1"/>
          <p:nvPr/>
        </p:nvSpPr>
        <p:spPr>
          <a:xfrm>
            <a:off x="2508184" y="2957465"/>
            <a:ext cx="2290530" cy="1800493"/>
          </a:xfrm>
          <a:prstGeom prst="rect">
            <a:avLst/>
          </a:prstGeom>
          <a:noFill/>
        </p:spPr>
        <p:txBody>
          <a:bodyPr wrap="square" rtlCol="0">
            <a:spAutoFit/>
          </a:bodyPr>
          <a:lstStyle/>
          <a:p>
            <a:r>
              <a:rPr lang="en-US" sz="2800" b="1" dirty="0">
                <a:solidFill>
                  <a:srgbClr val="86AEBA"/>
                </a:solidFill>
                <a:latin typeface="Georgia" panose="02040502050405020303" pitchFamily="18" charset="0"/>
              </a:rPr>
              <a:t>00.87</a:t>
            </a:r>
          </a:p>
          <a:p>
            <a:endParaRPr lang="en-IN" sz="1400" b="1" i="0" dirty="0">
              <a:effectLst/>
              <a:latin typeface="Lato" panose="020F0502020204030203" pitchFamily="34" charset="0"/>
            </a:endParaRPr>
          </a:p>
          <a:p>
            <a:r>
              <a:rPr lang="en-IN" sz="1400" b="1" i="0" dirty="0">
                <a:solidFill>
                  <a:srgbClr val="313A43"/>
                </a:solidFill>
                <a:effectLst/>
                <a:latin typeface="Lato" panose="020F0502020204030203" pitchFamily="34" charset="0"/>
              </a:rPr>
              <a:t>F1-Score</a:t>
            </a:r>
            <a:endParaRPr lang="en-US" sz="1200" b="0" i="0" dirty="0">
              <a:solidFill>
                <a:srgbClr val="86AEBA"/>
              </a:solidFill>
              <a:effectLst/>
              <a:latin typeface="Lato" panose="020F0502020204030203" pitchFamily="34" charset="0"/>
            </a:endParaRPr>
          </a:p>
          <a:p>
            <a:endParaRPr lang="en-US" sz="1100" b="0" i="0" dirty="0">
              <a:solidFill>
                <a:srgbClr val="86AEBA"/>
              </a:solidFill>
              <a:effectLst/>
              <a:latin typeface="Lato" panose="020F0502020204030203" pitchFamily="34" charset="0"/>
            </a:endParaRPr>
          </a:p>
          <a:p>
            <a:pPr algn="l"/>
            <a:r>
              <a:rPr lang="en-US" sz="1000" b="0" i="0" dirty="0">
                <a:solidFill>
                  <a:srgbClr val="308BA6"/>
                </a:solidFill>
                <a:effectLst/>
                <a:latin typeface="Lato" panose="020F0502020204030203" pitchFamily="34" charset="0"/>
              </a:rPr>
              <a:t>An F1-score average of 0.87 reflects a strong balance between precision and recall, reinforcing the model's reliability.</a:t>
            </a:r>
          </a:p>
        </p:txBody>
      </p:sp>
      <p:sp>
        <p:nvSpPr>
          <p:cNvPr id="27" name="TextBox 26">
            <a:extLst>
              <a:ext uri="{FF2B5EF4-FFF2-40B4-BE49-F238E27FC236}">
                <a16:creationId xmlns:a16="http://schemas.microsoft.com/office/drawing/2014/main" id="{A0677B27-D92C-EFE9-B6E3-B04FD242CE1F}"/>
              </a:ext>
            </a:extLst>
          </p:cNvPr>
          <p:cNvSpPr txBox="1"/>
          <p:nvPr/>
        </p:nvSpPr>
        <p:spPr>
          <a:xfrm>
            <a:off x="4972613" y="2948411"/>
            <a:ext cx="2290530" cy="1892826"/>
          </a:xfrm>
          <a:prstGeom prst="rect">
            <a:avLst/>
          </a:prstGeom>
          <a:noFill/>
        </p:spPr>
        <p:txBody>
          <a:bodyPr wrap="square" rtlCol="0">
            <a:spAutoFit/>
          </a:bodyPr>
          <a:lstStyle/>
          <a:p>
            <a:r>
              <a:rPr lang="en-US" sz="2800" b="1" dirty="0">
                <a:solidFill>
                  <a:srgbClr val="54757C"/>
                </a:solidFill>
                <a:latin typeface="Georgia" panose="02040502050405020303" pitchFamily="18" charset="0"/>
              </a:rPr>
              <a:t>00.94</a:t>
            </a:r>
          </a:p>
          <a:p>
            <a:endParaRPr lang="en-IN" sz="1400" b="1" i="0" dirty="0">
              <a:effectLst/>
              <a:latin typeface="Lato" panose="020F0502020204030203" pitchFamily="34" charset="0"/>
            </a:endParaRPr>
          </a:p>
          <a:p>
            <a:r>
              <a:rPr lang="en-IN" sz="1400" b="1" i="0" dirty="0">
                <a:solidFill>
                  <a:srgbClr val="313A43"/>
                </a:solidFill>
                <a:effectLst/>
                <a:latin typeface="Lato" panose="020F0502020204030203" pitchFamily="34" charset="0"/>
              </a:rPr>
              <a:t>ROC-AUC Score</a:t>
            </a:r>
            <a:endParaRPr lang="en-US" sz="1200" b="0" i="0" dirty="0">
              <a:solidFill>
                <a:srgbClr val="86AEBA"/>
              </a:solidFill>
              <a:effectLst/>
              <a:latin typeface="Lato" panose="020F0502020204030203" pitchFamily="34" charset="0"/>
            </a:endParaRPr>
          </a:p>
          <a:p>
            <a:endParaRPr lang="en-US" sz="1100" b="0" i="0" dirty="0">
              <a:solidFill>
                <a:srgbClr val="86AEBA"/>
              </a:solidFill>
              <a:effectLst/>
              <a:latin typeface="Lato" panose="020F0502020204030203" pitchFamily="34" charset="0"/>
            </a:endParaRPr>
          </a:p>
          <a:p>
            <a:pPr algn="l"/>
            <a:r>
              <a:rPr lang="en-US" sz="1000" b="0" i="0" dirty="0">
                <a:solidFill>
                  <a:srgbClr val="308BA6"/>
                </a:solidFill>
                <a:effectLst/>
                <a:latin typeface="Lato" panose="020F0502020204030203" pitchFamily="34" charset="0"/>
              </a:rPr>
              <a:t>The AUC score of 0.94 indicates excellent discriminative ability, effectively distinguishing between IDC-positive and IDC-negative samples.</a:t>
            </a:r>
          </a:p>
        </p:txBody>
      </p:sp>
      <p:sp>
        <p:nvSpPr>
          <p:cNvPr id="28" name="TextBox 27">
            <a:extLst>
              <a:ext uri="{FF2B5EF4-FFF2-40B4-BE49-F238E27FC236}">
                <a16:creationId xmlns:a16="http://schemas.microsoft.com/office/drawing/2014/main" id="{6E9E42EA-FB5B-4433-4F2E-2F584CF5EB68}"/>
              </a:ext>
            </a:extLst>
          </p:cNvPr>
          <p:cNvSpPr txBox="1"/>
          <p:nvPr/>
        </p:nvSpPr>
        <p:spPr>
          <a:xfrm>
            <a:off x="7437042" y="2957465"/>
            <a:ext cx="2290530" cy="1969770"/>
          </a:xfrm>
          <a:prstGeom prst="rect">
            <a:avLst/>
          </a:prstGeom>
          <a:noFill/>
        </p:spPr>
        <p:txBody>
          <a:bodyPr wrap="square" rtlCol="0">
            <a:spAutoFit/>
          </a:bodyPr>
          <a:lstStyle/>
          <a:p>
            <a:r>
              <a:rPr lang="en-IN" sz="2800" b="1" i="0" dirty="0">
                <a:solidFill>
                  <a:srgbClr val="86AEBA"/>
                </a:solidFill>
                <a:effectLst/>
                <a:latin typeface="Georgia" panose="02040502050405020303" pitchFamily="18" charset="0"/>
              </a:rPr>
              <a:t>13,148</a:t>
            </a:r>
            <a:endParaRPr lang="en-IN" sz="1400" b="1" i="0" dirty="0">
              <a:solidFill>
                <a:srgbClr val="86AEBA"/>
              </a:solidFill>
              <a:effectLst/>
              <a:latin typeface="Georgia" panose="02040502050405020303" pitchFamily="18" charset="0"/>
            </a:endParaRPr>
          </a:p>
          <a:p>
            <a:endParaRPr lang="en-IN" sz="1400" b="1" i="0" dirty="0">
              <a:effectLst/>
              <a:latin typeface="Lato" panose="020F0502020204030203" pitchFamily="34" charset="0"/>
            </a:endParaRPr>
          </a:p>
          <a:p>
            <a:r>
              <a:rPr lang="en-IN" sz="1400" b="1" i="0" dirty="0">
                <a:solidFill>
                  <a:srgbClr val="313A43"/>
                </a:solidFill>
                <a:effectLst/>
                <a:latin typeface="Lato" panose="020F0502020204030203" pitchFamily="34" charset="0"/>
              </a:rPr>
              <a:t>True Positives</a:t>
            </a:r>
            <a:endParaRPr lang="en-US" sz="1200" b="0" i="0" dirty="0">
              <a:solidFill>
                <a:srgbClr val="86AEBA"/>
              </a:solidFill>
              <a:effectLst/>
              <a:latin typeface="Lato" panose="020F0502020204030203" pitchFamily="34" charset="0"/>
            </a:endParaRPr>
          </a:p>
          <a:p>
            <a:endParaRPr lang="en-US" sz="1100" b="0" i="0" dirty="0">
              <a:effectLst/>
              <a:latin typeface="Lato" panose="020F0502020204030203" pitchFamily="34" charset="0"/>
            </a:endParaRPr>
          </a:p>
          <a:p>
            <a:r>
              <a:rPr lang="en-US" sz="1000" b="0" i="0" dirty="0">
                <a:solidFill>
                  <a:srgbClr val="308BA6"/>
                </a:solidFill>
                <a:effectLst/>
                <a:latin typeface="Lato" panose="020F0502020204030203" pitchFamily="34" charset="0"/>
              </a:rPr>
              <a:t>The model identified 13,148 true positive cases, showcasing its strength in detecting actual positive instances effectively.</a:t>
            </a:r>
          </a:p>
          <a:p>
            <a:endParaRPr lang="en-US" sz="1100" b="0" i="0" dirty="0">
              <a:solidFill>
                <a:srgbClr val="86AEBA"/>
              </a:solidFill>
              <a:effectLst/>
              <a:latin typeface="Lato" panose="020F0502020204030203" pitchFamily="34" charset="0"/>
            </a:endParaRPr>
          </a:p>
        </p:txBody>
      </p:sp>
      <p:sp>
        <p:nvSpPr>
          <p:cNvPr id="29" name="TextBox 28">
            <a:extLst>
              <a:ext uri="{FF2B5EF4-FFF2-40B4-BE49-F238E27FC236}">
                <a16:creationId xmlns:a16="http://schemas.microsoft.com/office/drawing/2014/main" id="{73737E9A-D9AD-A6FA-5F0E-D1D5B1C85B48}"/>
              </a:ext>
            </a:extLst>
          </p:cNvPr>
          <p:cNvSpPr txBox="1"/>
          <p:nvPr/>
        </p:nvSpPr>
        <p:spPr>
          <a:xfrm>
            <a:off x="9901470" y="2966519"/>
            <a:ext cx="2112479" cy="1800493"/>
          </a:xfrm>
          <a:prstGeom prst="rect">
            <a:avLst/>
          </a:prstGeom>
          <a:noFill/>
        </p:spPr>
        <p:txBody>
          <a:bodyPr wrap="square" rtlCol="0">
            <a:spAutoFit/>
          </a:bodyPr>
          <a:lstStyle/>
          <a:p>
            <a:r>
              <a:rPr lang="en-IN" sz="2800" b="1" i="0" dirty="0">
                <a:solidFill>
                  <a:srgbClr val="54757C"/>
                </a:solidFill>
                <a:effectLst/>
                <a:latin typeface="Georgia" panose="02040502050405020303" pitchFamily="18" charset="0"/>
              </a:rPr>
              <a:t>14,210</a:t>
            </a:r>
            <a:endParaRPr lang="en-IN" sz="1400" b="1" i="0" dirty="0">
              <a:solidFill>
                <a:srgbClr val="54757C"/>
              </a:solidFill>
              <a:effectLst/>
              <a:latin typeface="Georgia" panose="02040502050405020303" pitchFamily="18" charset="0"/>
            </a:endParaRPr>
          </a:p>
          <a:p>
            <a:endParaRPr lang="en-IN" sz="1400" b="1" i="0" dirty="0">
              <a:effectLst/>
              <a:latin typeface="Lato" panose="020F0502020204030203" pitchFamily="34" charset="0"/>
            </a:endParaRPr>
          </a:p>
          <a:p>
            <a:r>
              <a:rPr lang="en-IN" sz="1400" b="1" i="0" dirty="0">
                <a:solidFill>
                  <a:srgbClr val="313A43"/>
                </a:solidFill>
                <a:effectLst/>
                <a:latin typeface="Lato" panose="020F0502020204030203" pitchFamily="34" charset="0"/>
              </a:rPr>
              <a:t>True Negatives</a:t>
            </a:r>
            <a:endParaRPr lang="en-US" sz="1200" b="0" i="0" dirty="0">
              <a:solidFill>
                <a:srgbClr val="86AEBA"/>
              </a:solidFill>
              <a:effectLst/>
              <a:latin typeface="Lato" panose="020F0502020204030203" pitchFamily="34" charset="0"/>
            </a:endParaRPr>
          </a:p>
          <a:p>
            <a:endParaRPr lang="en-US" sz="1100" b="0" i="0" dirty="0">
              <a:solidFill>
                <a:srgbClr val="86AEBA"/>
              </a:solidFill>
              <a:effectLst/>
              <a:latin typeface="Lato" panose="020F0502020204030203" pitchFamily="34" charset="0"/>
            </a:endParaRPr>
          </a:p>
          <a:p>
            <a:pPr algn="l"/>
            <a:r>
              <a:rPr lang="en-US" sz="1000" b="0" i="0" dirty="0">
                <a:solidFill>
                  <a:srgbClr val="308BA6"/>
                </a:solidFill>
                <a:effectLst/>
                <a:latin typeface="Lato" panose="020F0502020204030203" pitchFamily="34" charset="0"/>
              </a:rPr>
              <a:t>With 14,210 true negatives, the model successfully recognized a significant number of negative cases correctly.</a:t>
            </a:r>
          </a:p>
        </p:txBody>
      </p:sp>
      <p:sp>
        <p:nvSpPr>
          <p:cNvPr id="30" name="TextBox 29">
            <a:extLst>
              <a:ext uri="{FF2B5EF4-FFF2-40B4-BE49-F238E27FC236}">
                <a16:creationId xmlns:a16="http://schemas.microsoft.com/office/drawing/2014/main" id="{8576FABA-002F-D96C-2725-1B33AF283397}"/>
              </a:ext>
            </a:extLst>
          </p:cNvPr>
          <p:cNvSpPr txBox="1"/>
          <p:nvPr/>
        </p:nvSpPr>
        <p:spPr>
          <a:xfrm>
            <a:off x="3397687" y="4965174"/>
            <a:ext cx="2290530" cy="1892826"/>
          </a:xfrm>
          <a:prstGeom prst="rect">
            <a:avLst/>
          </a:prstGeom>
          <a:noFill/>
        </p:spPr>
        <p:txBody>
          <a:bodyPr wrap="square" rtlCol="0">
            <a:spAutoFit/>
          </a:bodyPr>
          <a:lstStyle/>
          <a:p>
            <a:pPr algn="r"/>
            <a:r>
              <a:rPr lang="en-IN" sz="2800" b="1" i="0" dirty="0">
                <a:solidFill>
                  <a:srgbClr val="54757C"/>
                </a:solidFill>
                <a:effectLst/>
                <a:latin typeface="Georgia" panose="02040502050405020303" pitchFamily="18" charset="0"/>
              </a:rPr>
              <a:t>1,548</a:t>
            </a:r>
            <a:endParaRPr lang="en-IN" sz="1400" b="1" i="0" dirty="0">
              <a:solidFill>
                <a:srgbClr val="54757C"/>
              </a:solidFill>
              <a:effectLst/>
              <a:latin typeface="Georgia" panose="02040502050405020303" pitchFamily="18" charset="0"/>
            </a:endParaRPr>
          </a:p>
          <a:p>
            <a:pPr algn="r"/>
            <a:endParaRPr lang="en-IN" sz="1400" b="1" i="0" dirty="0">
              <a:solidFill>
                <a:srgbClr val="313A43"/>
              </a:solidFill>
              <a:effectLst/>
              <a:latin typeface="Lato" panose="020F0502020204030203" pitchFamily="34" charset="0"/>
            </a:endParaRPr>
          </a:p>
          <a:p>
            <a:pPr algn="r"/>
            <a:r>
              <a:rPr lang="en-IN" sz="1400" b="1" i="0" dirty="0">
                <a:solidFill>
                  <a:srgbClr val="313A43"/>
                </a:solidFill>
                <a:effectLst/>
                <a:latin typeface="Lato" panose="020F0502020204030203" pitchFamily="34" charset="0"/>
              </a:rPr>
              <a:t>False Positives</a:t>
            </a:r>
            <a:endParaRPr lang="en-US" sz="1100" b="0" i="0" dirty="0">
              <a:effectLst/>
              <a:latin typeface="Lato" panose="020F0502020204030203" pitchFamily="34" charset="0"/>
            </a:endParaRPr>
          </a:p>
          <a:p>
            <a:pPr algn="r"/>
            <a:endParaRPr lang="en-US" sz="1000" b="0" i="0" dirty="0">
              <a:solidFill>
                <a:srgbClr val="308BA6"/>
              </a:solidFill>
              <a:effectLst/>
              <a:latin typeface="Lato" panose="020F0502020204030203" pitchFamily="34" charset="0"/>
            </a:endParaRPr>
          </a:p>
          <a:p>
            <a:pPr algn="r"/>
            <a:r>
              <a:rPr lang="en-US" sz="1000" b="0" i="0" dirty="0">
                <a:solidFill>
                  <a:srgbClr val="308BA6"/>
                </a:solidFill>
                <a:effectLst/>
                <a:latin typeface="Lato" panose="020F0502020204030203" pitchFamily="34" charset="0"/>
              </a:rPr>
              <a:t>The 1,548 false positives indicate areas for improvement in minimizing incorrect classifications of negative cases.</a:t>
            </a:r>
          </a:p>
          <a:p>
            <a:endParaRPr lang="en-US" sz="1100" b="0" i="0" dirty="0">
              <a:solidFill>
                <a:srgbClr val="86AEBA"/>
              </a:solidFill>
              <a:effectLst/>
              <a:latin typeface="Lato" panose="020F0502020204030203" pitchFamily="34" charset="0"/>
            </a:endParaRPr>
          </a:p>
        </p:txBody>
      </p:sp>
      <p:sp>
        <p:nvSpPr>
          <p:cNvPr id="31" name="TextBox 30">
            <a:extLst>
              <a:ext uri="{FF2B5EF4-FFF2-40B4-BE49-F238E27FC236}">
                <a16:creationId xmlns:a16="http://schemas.microsoft.com/office/drawing/2014/main" id="{EE04644A-B852-1A64-6FDE-F4CEBC183524}"/>
              </a:ext>
            </a:extLst>
          </p:cNvPr>
          <p:cNvSpPr txBox="1"/>
          <p:nvPr/>
        </p:nvSpPr>
        <p:spPr>
          <a:xfrm>
            <a:off x="6521132" y="4965174"/>
            <a:ext cx="2290530" cy="1892826"/>
          </a:xfrm>
          <a:prstGeom prst="rect">
            <a:avLst/>
          </a:prstGeom>
          <a:noFill/>
        </p:spPr>
        <p:txBody>
          <a:bodyPr wrap="square" rtlCol="0">
            <a:spAutoFit/>
          </a:bodyPr>
          <a:lstStyle/>
          <a:p>
            <a:r>
              <a:rPr lang="en-IN" sz="2800" b="1" i="0" dirty="0">
                <a:solidFill>
                  <a:srgbClr val="86AEBA"/>
                </a:solidFill>
                <a:effectLst/>
                <a:latin typeface="Georgia" panose="02040502050405020303" pitchFamily="18" charset="0"/>
              </a:rPr>
              <a:t>2,609</a:t>
            </a:r>
            <a:endParaRPr lang="en-IN" sz="1400" b="1" i="0" dirty="0">
              <a:solidFill>
                <a:srgbClr val="86AEBA"/>
              </a:solidFill>
              <a:effectLst/>
              <a:latin typeface="Georgia" panose="02040502050405020303" pitchFamily="18" charset="0"/>
            </a:endParaRPr>
          </a:p>
          <a:p>
            <a:endParaRPr lang="en-IN" sz="1400" b="1" i="0" dirty="0">
              <a:solidFill>
                <a:srgbClr val="313A43"/>
              </a:solidFill>
              <a:effectLst/>
              <a:latin typeface="Lato" panose="020F0502020204030203" pitchFamily="34" charset="0"/>
            </a:endParaRPr>
          </a:p>
          <a:p>
            <a:r>
              <a:rPr lang="en-IN" sz="1400" b="1" i="0" dirty="0">
                <a:solidFill>
                  <a:srgbClr val="313A43"/>
                </a:solidFill>
                <a:effectLst/>
                <a:latin typeface="Lato" panose="020F0502020204030203" pitchFamily="34" charset="0"/>
              </a:rPr>
              <a:t>False Negatives</a:t>
            </a:r>
            <a:endParaRPr lang="en-US" sz="1100" b="0" i="0" dirty="0">
              <a:effectLst/>
              <a:latin typeface="Lato" panose="020F0502020204030203" pitchFamily="34" charset="0"/>
            </a:endParaRPr>
          </a:p>
          <a:p>
            <a:endParaRPr lang="en-US" sz="1000" b="0" i="0" dirty="0">
              <a:solidFill>
                <a:srgbClr val="308BA6"/>
              </a:solidFill>
              <a:effectLst/>
              <a:latin typeface="Lato" panose="020F0502020204030203" pitchFamily="34" charset="0"/>
            </a:endParaRPr>
          </a:p>
          <a:p>
            <a:pPr algn="l"/>
            <a:r>
              <a:rPr lang="en-US" sz="1000" b="0" i="0" dirty="0">
                <a:solidFill>
                  <a:srgbClr val="308BA6"/>
                </a:solidFill>
                <a:effectLst/>
                <a:latin typeface="Lato" panose="020F0502020204030203" pitchFamily="34" charset="0"/>
              </a:rPr>
              <a:t>A total of 2,609 false negatives highlights the need for further refinement to reduce missed positive detections.</a:t>
            </a:r>
          </a:p>
          <a:p>
            <a:endParaRPr lang="en-US" sz="1100" b="0" i="0" dirty="0">
              <a:solidFill>
                <a:srgbClr val="86AEBA"/>
              </a:solidFill>
              <a:effectLst/>
              <a:latin typeface="Lato" panose="020F0502020204030203" pitchFamily="34" charset="0"/>
            </a:endParaRPr>
          </a:p>
        </p:txBody>
      </p:sp>
    </p:spTree>
    <p:extLst>
      <p:ext uri="{BB962C8B-B14F-4D97-AF65-F5344CB8AC3E}">
        <p14:creationId xmlns:p14="http://schemas.microsoft.com/office/powerpoint/2010/main" val="726223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0-#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75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10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4" fill="hold" grpId="0" nodeType="withEffect">
                                  <p:stCondLst>
                                    <p:cond delay="25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5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ppt_x"/>
                                          </p:val>
                                        </p:tav>
                                        <p:tav tm="100000">
                                          <p:val>
                                            <p:strVal val="#ppt_x"/>
                                          </p:val>
                                        </p:tav>
                                      </p:tavLst>
                                    </p:anim>
                                    <p:anim calcmode="lin" valueType="num">
                                      <p:cBhvr additive="base">
                                        <p:cTn id="5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9" grpId="0"/>
      <p:bldP spid="20" grpId="0"/>
      <p:bldP spid="24" grpId="0"/>
      <p:bldP spid="25" grpId="0"/>
      <p:bldP spid="27" grpId="0"/>
      <p:bldP spid="28" grpId="0"/>
      <p:bldP spid="29" grpId="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A762E-D768-57E0-0E7C-18B41F130CCB}"/>
            </a:ext>
          </a:extLst>
        </p:cNvPr>
        <p:cNvGrpSpPr/>
        <p:nvPr/>
      </p:nvGrpSpPr>
      <p:grpSpPr>
        <a:xfrm>
          <a:off x="0" y="0"/>
          <a:ext cx="0" cy="0"/>
          <a:chOff x="0" y="0"/>
          <a:chExt cx="0" cy="0"/>
        </a:xfrm>
      </p:grpSpPr>
      <p:sp>
        <p:nvSpPr>
          <p:cNvPr id="2" name="Flowchart: Data 1">
            <a:extLst>
              <a:ext uri="{FF2B5EF4-FFF2-40B4-BE49-F238E27FC236}">
                <a16:creationId xmlns:a16="http://schemas.microsoft.com/office/drawing/2014/main" id="{A8498004-CCFD-9D8B-FAB2-75A76D15A3C9}"/>
              </a:ext>
            </a:extLst>
          </p:cNvPr>
          <p:cNvSpPr/>
          <p:nvPr/>
        </p:nvSpPr>
        <p:spPr>
          <a:xfrm>
            <a:off x="-609129" y="6235527"/>
            <a:ext cx="2409825" cy="923925"/>
          </a:xfrm>
          <a:prstGeom prst="flowChartInputOutpu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Data 2">
            <a:extLst>
              <a:ext uri="{FF2B5EF4-FFF2-40B4-BE49-F238E27FC236}">
                <a16:creationId xmlns:a16="http://schemas.microsoft.com/office/drawing/2014/main" id="{C1CF7395-98D4-6A34-4CCE-BCA8FB3458AE}"/>
              </a:ext>
            </a:extLst>
          </p:cNvPr>
          <p:cNvSpPr/>
          <p:nvPr/>
        </p:nvSpPr>
        <p:spPr>
          <a:xfrm>
            <a:off x="10407209" y="-183240"/>
            <a:ext cx="2409825" cy="819151"/>
          </a:xfrm>
          <a:prstGeom prst="flowChartInputOutpu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70A4663-B12A-CD6E-1F51-915E16E2BC83}"/>
              </a:ext>
            </a:extLst>
          </p:cNvPr>
          <p:cNvSpPr txBox="1"/>
          <p:nvPr/>
        </p:nvSpPr>
        <p:spPr>
          <a:xfrm>
            <a:off x="66675" y="371475"/>
            <a:ext cx="6819900" cy="461665"/>
          </a:xfrm>
          <a:prstGeom prst="rect">
            <a:avLst/>
          </a:prstGeom>
          <a:noFill/>
        </p:spPr>
        <p:txBody>
          <a:bodyPr wrap="square" rtlCol="0">
            <a:spAutoFit/>
          </a:bodyPr>
          <a:lstStyle/>
          <a:p>
            <a:r>
              <a:rPr lang="en-US" sz="2400" b="1" dirty="0">
                <a:solidFill>
                  <a:srgbClr val="444D5C"/>
                </a:solidFill>
                <a:latin typeface="Lato" panose="020F0502020204030203" pitchFamily="34" charset="0"/>
              </a:rPr>
              <a:t>LIMITATIONS AND FUTURE WORK</a:t>
            </a:r>
            <a:endParaRPr lang="en-IN" sz="2400" b="1" dirty="0">
              <a:solidFill>
                <a:srgbClr val="444D5C"/>
              </a:solidFill>
              <a:latin typeface="Lato" panose="020F0502020204030203" pitchFamily="34" charset="0"/>
            </a:endParaRPr>
          </a:p>
        </p:txBody>
      </p:sp>
      <p:grpSp>
        <p:nvGrpSpPr>
          <p:cNvPr id="5" name="Group 4">
            <a:extLst>
              <a:ext uri="{FF2B5EF4-FFF2-40B4-BE49-F238E27FC236}">
                <a16:creationId xmlns:a16="http://schemas.microsoft.com/office/drawing/2014/main" id="{FCD36EEB-8C6A-7D5A-1FA4-0F30EAE9FDD1}"/>
              </a:ext>
            </a:extLst>
          </p:cNvPr>
          <p:cNvGrpSpPr/>
          <p:nvPr/>
        </p:nvGrpSpPr>
        <p:grpSpPr>
          <a:xfrm>
            <a:off x="209550" y="209550"/>
            <a:ext cx="3952875" cy="276999"/>
            <a:chOff x="6486525" y="0"/>
            <a:chExt cx="3952875" cy="276999"/>
          </a:xfrm>
        </p:grpSpPr>
        <p:sp>
          <p:nvSpPr>
            <p:cNvPr id="9" name="TextBox 8">
              <a:extLst>
                <a:ext uri="{FF2B5EF4-FFF2-40B4-BE49-F238E27FC236}">
                  <a16:creationId xmlns:a16="http://schemas.microsoft.com/office/drawing/2014/main" id="{F89F484A-06AE-6464-7F44-DD43EAB66A5B}"/>
                </a:ext>
              </a:extLst>
            </p:cNvPr>
            <p:cNvSpPr txBox="1"/>
            <p:nvPr/>
          </p:nvSpPr>
          <p:spPr>
            <a:xfrm>
              <a:off x="6534150" y="0"/>
              <a:ext cx="3905250" cy="276999"/>
            </a:xfrm>
            <a:prstGeom prst="rect">
              <a:avLst/>
            </a:prstGeom>
            <a:noFill/>
          </p:spPr>
          <p:txBody>
            <a:bodyPr wrap="square" rtlCol="0">
              <a:spAutoFit/>
            </a:bodyPr>
            <a:lstStyle/>
            <a:p>
              <a:r>
                <a:rPr lang="en-US" sz="1200" dirty="0">
                  <a:solidFill>
                    <a:srgbClr val="444D5C"/>
                  </a:solidFill>
                  <a:latin typeface="Lato" panose="020F0502020204030203" pitchFamily="34" charset="0"/>
                </a:rPr>
                <a:t> </a:t>
              </a:r>
              <a:r>
                <a:rPr lang="en-US" sz="1200" b="1" dirty="0">
                  <a:solidFill>
                    <a:srgbClr val="54757C"/>
                  </a:solidFill>
                  <a:latin typeface="Lato" panose="020F0502020204030203" pitchFamily="34" charset="0"/>
                </a:rPr>
                <a:t>CHALLENGES IN MODEL DEVELOPMENT</a:t>
              </a:r>
              <a:endParaRPr lang="en-IN" sz="1200" b="1" dirty="0">
                <a:solidFill>
                  <a:srgbClr val="54757C"/>
                </a:solidFill>
                <a:latin typeface="Lato" panose="020F0502020204030203" pitchFamily="34" charset="0"/>
              </a:endParaRPr>
            </a:p>
          </p:txBody>
        </p:sp>
        <p:sp>
          <p:nvSpPr>
            <p:cNvPr id="10" name="Right Triangle 9">
              <a:extLst>
                <a:ext uri="{FF2B5EF4-FFF2-40B4-BE49-F238E27FC236}">
                  <a16:creationId xmlns:a16="http://schemas.microsoft.com/office/drawing/2014/main" id="{2B19FFDC-E64B-3AFA-FA8B-6E446D2C77DE}"/>
                </a:ext>
              </a:extLst>
            </p:cNvPr>
            <p:cNvSpPr/>
            <p:nvPr/>
          </p:nvSpPr>
          <p:spPr>
            <a:xfrm flipH="1">
              <a:off x="6486525" y="85725"/>
              <a:ext cx="123825" cy="123825"/>
            </a:xfrm>
            <a:prstGeom prst="rtTriangle">
              <a:avLst/>
            </a:prstGeom>
            <a:solidFill>
              <a:srgbClr val="308BA6"/>
            </a:solidFill>
            <a:ln>
              <a:solidFill>
                <a:srgbClr val="308B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
            <a:extLst>
              <a:ext uri="{FF2B5EF4-FFF2-40B4-BE49-F238E27FC236}">
                <a16:creationId xmlns:a16="http://schemas.microsoft.com/office/drawing/2014/main" id="{13AA7B08-62CC-96D1-4551-25F894CC6CDB}"/>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9" name="Rectangle 18">
            <a:extLst>
              <a:ext uri="{FF2B5EF4-FFF2-40B4-BE49-F238E27FC236}">
                <a16:creationId xmlns:a16="http://schemas.microsoft.com/office/drawing/2014/main" id="{54699467-21AB-90B2-1723-7142FF427A99}"/>
              </a:ext>
            </a:extLst>
          </p:cNvPr>
          <p:cNvSpPr/>
          <p:nvPr/>
        </p:nvSpPr>
        <p:spPr>
          <a:xfrm flipV="1">
            <a:off x="1012101" y="6559404"/>
            <a:ext cx="1628775" cy="45719"/>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9915E847-8092-32FA-0C44-349F3EF4C53C}"/>
              </a:ext>
            </a:extLst>
          </p:cNvPr>
          <p:cNvGrpSpPr/>
          <p:nvPr/>
        </p:nvGrpSpPr>
        <p:grpSpPr>
          <a:xfrm>
            <a:off x="174491" y="1276538"/>
            <a:ext cx="11954135" cy="1964158"/>
            <a:chOff x="174491" y="1276538"/>
            <a:chExt cx="11954135" cy="1964158"/>
          </a:xfrm>
        </p:grpSpPr>
        <p:grpSp>
          <p:nvGrpSpPr>
            <p:cNvPr id="6" name="Group 5">
              <a:extLst>
                <a:ext uri="{FF2B5EF4-FFF2-40B4-BE49-F238E27FC236}">
                  <a16:creationId xmlns:a16="http://schemas.microsoft.com/office/drawing/2014/main" id="{ECBD05C5-7F14-8FE4-F35C-84AC166F8B5E}"/>
                </a:ext>
              </a:extLst>
            </p:cNvPr>
            <p:cNvGrpSpPr/>
            <p:nvPr/>
          </p:nvGrpSpPr>
          <p:grpSpPr>
            <a:xfrm>
              <a:off x="174491" y="1276538"/>
              <a:ext cx="3818087" cy="1964158"/>
              <a:chOff x="129223" y="1421394"/>
              <a:chExt cx="4238625" cy="1964158"/>
            </a:xfrm>
          </p:grpSpPr>
          <p:sp>
            <p:nvSpPr>
              <p:cNvPr id="28" name="TextBox 27">
                <a:extLst>
                  <a:ext uri="{FF2B5EF4-FFF2-40B4-BE49-F238E27FC236}">
                    <a16:creationId xmlns:a16="http://schemas.microsoft.com/office/drawing/2014/main" id="{92C5C716-76B1-07A9-1A9A-757BF8FD42ED}"/>
                  </a:ext>
                </a:extLst>
              </p:cNvPr>
              <p:cNvSpPr txBox="1"/>
              <p:nvPr/>
            </p:nvSpPr>
            <p:spPr>
              <a:xfrm>
                <a:off x="843975" y="1527017"/>
                <a:ext cx="2719822" cy="307777"/>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GPU Resource Constraints</a:t>
                </a:r>
                <a:endParaRPr lang="en-IN" sz="1400" b="1" dirty="0">
                  <a:latin typeface="Lato" panose="020F0502020204030203" pitchFamily="34" charset="0"/>
                </a:endParaRPr>
              </a:p>
            </p:txBody>
          </p:sp>
          <p:sp>
            <p:nvSpPr>
              <p:cNvPr id="29" name="TextBox 28">
                <a:extLst>
                  <a:ext uri="{FF2B5EF4-FFF2-40B4-BE49-F238E27FC236}">
                    <a16:creationId xmlns:a16="http://schemas.microsoft.com/office/drawing/2014/main" id="{44F83F76-BCA8-3CF0-CDF1-BF0111E91598}"/>
                  </a:ext>
                </a:extLst>
              </p:cNvPr>
              <p:cNvSpPr txBox="1"/>
              <p:nvPr/>
            </p:nvSpPr>
            <p:spPr>
              <a:xfrm>
                <a:off x="129223" y="2000557"/>
                <a:ext cx="4238625" cy="1384995"/>
              </a:xfrm>
              <a:prstGeom prst="rect">
                <a:avLst/>
              </a:prstGeom>
              <a:noFill/>
            </p:spPr>
            <p:txBody>
              <a:bodyPr wrap="square" rtlCol="0">
                <a:spAutoFit/>
              </a:bodyPr>
              <a:lstStyle/>
              <a:p>
                <a:r>
                  <a:rPr lang="en-US" sz="1200" b="1" dirty="0">
                    <a:solidFill>
                      <a:srgbClr val="444D5C"/>
                    </a:solidFill>
                    <a:latin typeface="Lato" panose="020F0502020204030203" pitchFamily="34" charset="0"/>
                  </a:rPr>
                  <a:t>GPU resource constraints, such as limited VRAM, computational bottlenecks, and scalability challenges, can restrict model size, batch dimensions, and training speed. High power consumption and heat generation increase costs, while limited access to powerful GPUs in shared or personal setups may delay model development.</a:t>
                </a:r>
                <a:endParaRPr lang="en-IN" sz="1200" b="1" dirty="0">
                  <a:solidFill>
                    <a:srgbClr val="444D5C"/>
                  </a:solidFill>
                  <a:latin typeface="Lato" panose="020F0502020204030203" pitchFamily="34" charset="0"/>
                </a:endParaRPr>
              </a:p>
            </p:txBody>
          </p:sp>
          <p:sp>
            <p:nvSpPr>
              <p:cNvPr id="4" name="Parallelogram 3">
                <a:extLst>
                  <a:ext uri="{FF2B5EF4-FFF2-40B4-BE49-F238E27FC236}">
                    <a16:creationId xmlns:a16="http://schemas.microsoft.com/office/drawing/2014/main" id="{1B31004B-ABF6-6D9F-A031-A5A163465065}"/>
                  </a:ext>
                </a:extLst>
              </p:cNvPr>
              <p:cNvSpPr/>
              <p:nvPr/>
            </p:nvSpPr>
            <p:spPr>
              <a:xfrm>
                <a:off x="217282" y="1421394"/>
                <a:ext cx="651849" cy="543208"/>
              </a:xfrm>
              <a:prstGeom prst="parallelogram">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6E4A6268-BB5A-9EA3-AA89-E102BC51E304}"/>
                </a:ext>
              </a:extLst>
            </p:cNvPr>
            <p:cNvGrpSpPr/>
            <p:nvPr/>
          </p:nvGrpSpPr>
          <p:grpSpPr>
            <a:xfrm>
              <a:off x="4242515" y="1284083"/>
              <a:ext cx="3818087" cy="1410160"/>
              <a:chOff x="129223" y="1421394"/>
              <a:chExt cx="4238625" cy="1410160"/>
            </a:xfrm>
          </p:grpSpPr>
          <p:sp>
            <p:nvSpPr>
              <p:cNvPr id="15" name="TextBox 14">
                <a:extLst>
                  <a:ext uri="{FF2B5EF4-FFF2-40B4-BE49-F238E27FC236}">
                    <a16:creationId xmlns:a16="http://schemas.microsoft.com/office/drawing/2014/main" id="{4B7C4E73-15F7-9D45-43EE-FAD3742D54FD}"/>
                  </a:ext>
                </a:extLst>
              </p:cNvPr>
              <p:cNvSpPr txBox="1"/>
              <p:nvPr/>
            </p:nvSpPr>
            <p:spPr>
              <a:xfrm>
                <a:off x="843975" y="1527017"/>
                <a:ext cx="2816978" cy="307777"/>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Generalization Dependence</a:t>
                </a:r>
                <a:endParaRPr lang="en-IN" sz="1400" b="1" dirty="0">
                  <a:latin typeface="Lato" panose="020F0502020204030203" pitchFamily="34" charset="0"/>
                </a:endParaRPr>
              </a:p>
            </p:txBody>
          </p:sp>
          <p:sp>
            <p:nvSpPr>
              <p:cNvPr id="17" name="TextBox 16">
                <a:extLst>
                  <a:ext uri="{FF2B5EF4-FFF2-40B4-BE49-F238E27FC236}">
                    <a16:creationId xmlns:a16="http://schemas.microsoft.com/office/drawing/2014/main" id="{034A66F7-899E-79C9-850E-F7805D80DDA4}"/>
                  </a:ext>
                </a:extLst>
              </p:cNvPr>
              <p:cNvSpPr txBox="1"/>
              <p:nvPr/>
            </p:nvSpPr>
            <p:spPr>
              <a:xfrm>
                <a:off x="129223" y="2000557"/>
                <a:ext cx="4238625" cy="830997"/>
              </a:xfrm>
              <a:prstGeom prst="rect">
                <a:avLst/>
              </a:prstGeom>
              <a:noFill/>
            </p:spPr>
            <p:txBody>
              <a:bodyPr wrap="square" rtlCol="0">
                <a:spAutoFit/>
              </a:bodyPr>
              <a:lstStyle/>
              <a:p>
                <a:pPr algn="l"/>
                <a:r>
                  <a:rPr lang="en-US" sz="1200" b="1" i="0" dirty="0">
                    <a:solidFill>
                      <a:srgbClr val="444D5C"/>
                    </a:solidFill>
                    <a:effectLst/>
                    <a:latin typeface="Lato" panose="020F0502020204030203" pitchFamily="34" charset="0"/>
                  </a:rPr>
                  <a:t>The ability of the model to generalize effectively is heavily reliant on the diversity and comprehensiveness of the training dataset, emphasizing the need for varied data sources.</a:t>
                </a:r>
              </a:p>
            </p:txBody>
          </p:sp>
          <p:sp>
            <p:nvSpPr>
              <p:cNvPr id="18" name="Parallelogram 17">
                <a:extLst>
                  <a:ext uri="{FF2B5EF4-FFF2-40B4-BE49-F238E27FC236}">
                    <a16:creationId xmlns:a16="http://schemas.microsoft.com/office/drawing/2014/main" id="{7F442B03-5904-9745-511E-2F92F3CF1A05}"/>
                  </a:ext>
                </a:extLst>
              </p:cNvPr>
              <p:cNvSpPr/>
              <p:nvPr/>
            </p:nvSpPr>
            <p:spPr>
              <a:xfrm>
                <a:off x="217282" y="1421394"/>
                <a:ext cx="651849" cy="543208"/>
              </a:xfrm>
              <a:prstGeom prst="parallelogram">
                <a:avLst/>
              </a:prstGeom>
              <a:solidFill>
                <a:srgbClr val="23759A"/>
              </a:solidFill>
              <a:ln>
                <a:solidFill>
                  <a:srgbClr val="2375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216FCE0D-17E4-AC03-57D7-E9A8E43D61B9}"/>
                </a:ext>
              </a:extLst>
            </p:cNvPr>
            <p:cNvGrpSpPr/>
            <p:nvPr/>
          </p:nvGrpSpPr>
          <p:grpSpPr>
            <a:xfrm>
              <a:off x="8310539" y="1289364"/>
              <a:ext cx="3818087" cy="1410160"/>
              <a:chOff x="129223" y="1421394"/>
              <a:chExt cx="4238625" cy="1410160"/>
            </a:xfrm>
          </p:grpSpPr>
          <p:sp>
            <p:nvSpPr>
              <p:cNvPr id="21" name="TextBox 20">
                <a:extLst>
                  <a:ext uri="{FF2B5EF4-FFF2-40B4-BE49-F238E27FC236}">
                    <a16:creationId xmlns:a16="http://schemas.microsoft.com/office/drawing/2014/main" id="{096B3A70-7A90-66CD-56BF-47033AA50CA5}"/>
                  </a:ext>
                </a:extLst>
              </p:cNvPr>
              <p:cNvSpPr txBox="1"/>
              <p:nvPr/>
            </p:nvSpPr>
            <p:spPr>
              <a:xfrm>
                <a:off x="843975" y="1527017"/>
                <a:ext cx="2823678" cy="307777"/>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Diverse Datasets Acquisition</a:t>
                </a:r>
                <a:endParaRPr lang="en-IN" sz="1400" b="1" dirty="0">
                  <a:latin typeface="Lato" panose="020F0502020204030203" pitchFamily="34" charset="0"/>
                </a:endParaRPr>
              </a:p>
            </p:txBody>
          </p:sp>
          <p:sp>
            <p:nvSpPr>
              <p:cNvPr id="22" name="TextBox 21">
                <a:extLst>
                  <a:ext uri="{FF2B5EF4-FFF2-40B4-BE49-F238E27FC236}">
                    <a16:creationId xmlns:a16="http://schemas.microsoft.com/office/drawing/2014/main" id="{4F3366C3-54E8-E68A-E704-A9EB3C9F453C}"/>
                  </a:ext>
                </a:extLst>
              </p:cNvPr>
              <p:cNvSpPr txBox="1"/>
              <p:nvPr/>
            </p:nvSpPr>
            <p:spPr>
              <a:xfrm>
                <a:off x="129223" y="2000557"/>
                <a:ext cx="4238625" cy="830997"/>
              </a:xfrm>
              <a:prstGeom prst="rect">
                <a:avLst/>
              </a:prstGeom>
              <a:noFill/>
            </p:spPr>
            <p:txBody>
              <a:bodyPr wrap="square" rtlCol="0">
                <a:spAutoFit/>
              </a:bodyPr>
              <a:lstStyle/>
              <a:p>
                <a:pPr algn="l"/>
                <a:r>
                  <a:rPr lang="en-US" sz="1200" b="1" i="0" dirty="0">
                    <a:solidFill>
                      <a:srgbClr val="444D5C"/>
                    </a:solidFill>
                    <a:effectLst/>
                    <a:latin typeface="Lato" panose="020F0502020204030203" pitchFamily="34" charset="0"/>
                  </a:rPr>
                  <a:t>Future endeavors will prioritize the acquisition of more diverse datasets to enhance the model's robustness and ensure it performs well across different scenarios and populations.</a:t>
                </a:r>
              </a:p>
            </p:txBody>
          </p:sp>
          <p:sp>
            <p:nvSpPr>
              <p:cNvPr id="23" name="Parallelogram 22">
                <a:extLst>
                  <a:ext uri="{FF2B5EF4-FFF2-40B4-BE49-F238E27FC236}">
                    <a16:creationId xmlns:a16="http://schemas.microsoft.com/office/drawing/2014/main" id="{0BB9D1A1-83BB-C3E3-272E-C8B96255A34A}"/>
                  </a:ext>
                </a:extLst>
              </p:cNvPr>
              <p:cNvSpPr/>
              <p:nvPr/>
            </p:nvSpPr>
            <p:spPr>
              <a:xfrm>
                <a:off x="217282" y="1421394"/>
                <a:ext cx="651849" cy="543208"/>
              </a:xfrm>
              <a:prstGeom prst="parallelogram">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5" name="Group 24">
            <a:extLst>
              <a:ext uri="{FF2B5EF4-FFF2-40B4-BE49-F238E27FC236}">
                <a16:creationId xmlns:a16="http://schemas.microsoft.com/office/drawing/2014/main" id="{74861BD4-E68F-149A-649A-41463AACCB0D}"/>
              </a:ext>
            </a:extLst>
          </p:cNvPr>
          <p:cNvGrpSpPr/>
          <p:nvPr/>
        </p:nvGrpSpPr>
        <p:grpSpPr>
          <a:xfrm>
            <a:off x="118932" y="3827353"/>
            <a:ext cx="11954135" cy="1976984"/>
            <a:chOff x="174491" y="1276538"/>
            <a:chExt cx="11954135" cy="1976984"/>
          </a:xfrm>
        </p:grpSpPr>
        <p:grpSp>
          <p:nvGrpSpPr>
            <p:cNvPr id="27" name="Group 26">
              <a:extLst>
                <a:ext uri="{FF2B5EF4-FFF2-40B4-BE49-F238E27FC236}">
                  <a16:creationId xmlns:a16="http://schemas.microsoft.com/office/drawing/2014/main" id="{A4383056-9C7E-9CBD-8F40-868011DF4920}"/>
                </a:ext>
              </a:extLst>
            </p:cNvPr>
            <p:cNvGrpSpPr/>
            <p:nvPr/>
          </p:nvGrpSpPr>
          <p:grpSpPr>
            <a:xfrm>
              <a:off x="174491" y="1276538"/>
              <a:ext cx="3818087" cy="1410160"/>
              <a:chOff x="129223" y="1421394"/>
              <a:chExt cx="4238625" cy="1410160"/>
            </a:xfrm>
          </p:grpSpPr>
          <p:sp>
            <p:nvSpPr>
              <p:cNvPr id="49" name="TextBox 48">
                <a:extLst>
                  <a:ext uri="{FF2B5EF4-FFF2-40B4-BE49-F238E27FC236}">
                    <a16:creationId xmlns:a16="http://schemas.microsoft.com/office/drawing/2014/main" id="{1352E731-177A-C5EF-5FC6-6B4490DD4DC3}"/>
                  </a:ext>
                </a:extLst>
              </p:cNvPr>
              <p:cNvSpPr txBox="1"/>
              <p:nvPr/>
            </p:nvSpPr>
            <p:spPr>
              <a:xfrm>
                <a:off x="843975" y="1527017"/>
                <a:ext cx="2590538" cy="523220"/>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Advanced Architectures Exploration</a:t>
                </a:r>
                <a:endParaRPr lang="en-IN" sz="1400" b="1" dirty="0">
                  <a:latin typeface="Lato" panose="020F0502020204030203" pitchFamily="34" charset="0"/>
                </a:endParaRPr>
              </a:p>
            </p:txBody>
          </p:sp>
          <p:sp>
            <p:nvSpPr>
              <p:cNvPr id="50" name="TextBox 49">
                <a:extLst>
                  <a:ext uri="{FF2B5EF4-FFF2-40B4-BE49-F238E27FC236}">
                    <a16:creationId xmlns:a16="http://schemas.microsoft.com/office/drawing/2014/main" id="{CBD97621-B3F4-2459-0BEF-16B9D5147C1E}"/>
                  </a:ext>
                </a:extLst>
              </p:cNvPr>
              <p:cNvSpPr txBox="1"/>
              <p:nvPr/>
            </p:nvSpPr>
            <p:spPr>
              <a:xfrm>
                <a:off x="129223" y="2000557"/>
                <a:ext cx="4238625" cy="830997"/>
              </a:xfrm>
              <a:prstGeom prst="rect">
                <a:avLst/>
              </a:prstGeom>
              <a:noFill/>
            </p:spPr>
            <p:txBody>
              <a:bodyPr wrap="square" rtlCol="0">
                <a:spAutoFit/>
              </a:bodyPr>
              <a:lstStyle/>
              <a:p>
                <a:pPr algn="l"/>
                <a:r>
                  <a:rPr lang="en-US" sz="1200" b="1" i="0" dirty="0">
                    <a:solidFill>
                      <a:srgbClr val="444D5C"/>
                    </a:solidFill>
                    <a:effectLst/>
                    <a:latin typeface="Lato" panose="020F0502020204030203" pitchFamily="34" charset="0"/>
                  </a:rPr>
                  <a:t>Investigating advanced neural network architectures and transfer learning techniques will be essential for improving overall model performance and adaptability.</a:t>
                </a:r>
              </a:p>
            </p:txBody>
          </p:sp>
          <p:sp>
            <p:nvSpPr>
              <p:cNvPr id="51" name="Parallelogram 50">
                <a:extLst>
                  <a:ext uri="{FF2B5EF4-FFF2-40B4-BE49-F238E27FC236}">
                    <a16:creationId xmlns:a16="http://schemas.microsoft.com/office/drawing/2014/main" id="{67E41053-F691-6C39-5609-B57F3AC62C67}"/>
                  </a:ext>
                </a:extLst>
              </p:cNvPr>
              <p:cNvSpPr/>
              <p:nvPr/>
            </p:nvSpPr>
            <p:spPr>
              <a:xfrm>
                <a:off x="217282" y="1421394"/>
                <a:ext cx="651849" cy="543208"/>
              </a:xfrm>
              <a:prstGeom prst="parallelogram">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a:extLst>
                <a:ext uri="{FF2B5EF4-FFF2-40B4-BE49-F238E27FC236}">
                  <a16:creationId xmlns:a16="http://schemas.microsoft.com/office/drawing/2014/main" id="{30218D26-0226-E38D-59D7-B6CA64B2CD7C}"/>
                </a:ext>
              </a:extLst>
            </p:cNvPr>
            <p:cNvGrpSpPr/>
            <p:nvPr/>
          </p:nvGrpSpPr>
          <p:grpSpPr>
            <a:xfrm>
              <a:off x="4242515" y="1284083"/>
              <a:ext cx="3818087" cy="1410160"/>
              <a:chOff x="129223" y="1421394"/>
              <a:chExt cx="4238625" cy="1410160"/>
            </a:xfrm>
          </p:grpSpPr>
          <p:sp>
            <p:nvSpPr>
              <p:cNvPr id="46" name="TextBox 45">
                <a:extLst>
                  <a:ext uri="{FF2B5EF4-FFF2-40B4-BE49-F238E27FC236}">
                    <a16:creationId xmlns:a16="http://schemas.microsoft.com/office/drawing/2014/main" id="{8624C1DF-F5BD-66FE-C8B2-31FE3545881C}"/>
                  </a:ext>
                </a:extLst>
              </p:cNvPr>
              <p:cNvSpPr txBox="1"/>
              <p:nvPr/>
            </p:nvSpPr>
            <p:spPr>
              <a:xfrm>
                <a:off x="843975" y="1527017"/>
                <a:ext cx="2768099" cy="523220"/>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Clinical Workflow Integration</a:t>
                </a:r>
                <a:endParaRPr lang="en-IN" sz="1400" b="1" dirty="0">
                  <a:latin typeface="Lato" panose="020F0502020204030203" pitchFamily="34" charset="0"/>
                </a:endParaRPr>
              </a:p>
            </p:txBody>
          </p:sp>
          <p:sp>
            <p:nvSpPr>
              <p:cNvPr id="47" name="TextBox 46">
                <a:extLst>
                  <a:ext uri="{FF2B5EF4-FFF2-40B4-BE49-F238E27FC236}">
                    <a16:creationId xmlns:a16="http://schemas.microsoft.com/office/drawing/2014/main" id="{A02BF506-5F71-77E9-EDAE-ECAC4238379C}"/>
                  </a:ext>
                </a:extLst>
              </p:cNvPr>
              <p:cNvSpPr txBox="1"/>
              <p:nvPr/>
            </p:nvSpPr>
            <p:spPr>
              <a:xfrm>
                <a:off x="129223" y="2000557"/>
                <a:ext cx="4238625" cy="830997"/>
              </a:xfrm>
              <a:prstGeom prst="rect">
                <a:avLst/>
              </a:prstGeom>
              <a:noFill/>
            </p:spPr>
            <p:txBody>
              <a:bodyPr wrap="square" rtlCol="0">
                <a:spAutoFit/>
              </a:bodyPr>
              <a:lstStyle/>
              <a:p>
                <a:pPr algn="l"/>
                <a:r>
                  <a:rPr lang="en-US" sz="1200" b="1" i="0" dirty="0">
                    <a:solidFill>
                      <a:srgbClr val="444D5C"/>
                    </a:solidFill>
                    <a:effectLst/>
                    <a:latin typeface="Lato" panose="020F0502020204030203" pitchFamily="34" charset="0"/>
                  </a:rPr>
                  <a:t>Integration of the model into clinical workflows is crucial for real-world application, allowing for practical validation and refinement based on user feedback and operational data.</a:t>
                </a:r>
              </a:p>
            </p:txBody>
          </p:sp>
          <p:sp>
            <p:nvSpPr>
              <p:cNvPr id="48" name="Parallelogram 47">
                <a:extLst>
                  <a:ext uri="{FF2B5EF4-FFF2-40B4-BE49-F238E27FC236}">
                    <a16:creationId xmlns:a16="http://schemas.microsoft.com/office/drawing/2014/main" id="{486904A9-993D-C16D-144E-5C2516C15C4F}"/>
                  </a:ext>
                </a:extLst>
              </p:cNvPr>
              <p:cNvSpPr/>
              <p:nvPr/>
            </p:nvSpPr>
            <p:spPr>
              <a:xfrm>
                <a:off x="217282" y="1421394"/>
                <a:ext cx="651849" cy="543208"/>
              </a:xfrm>
              <a:prstGeom prst="parallelogram">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id="{0BA829D8-5578-C06A-277F-8C8CA051DE68}"/>
                </a:ext>
              </a:extLst>
            </p:cNvPr>
            <p:cNvGrpSpPr/>
            <p:nvPr/>
          </p:nvGrpSpPr>
          <p:grpSpPr>
            <a:xfrm>
              <a:off x="8310539" y="1289364"/>
              <a:ext cx="3818087" cy="1964158"/>
              <a:chOff x="129223" y="1421394"/>
              <a:chExt cx="4238625" cy="1964158"/>
            </a:xfrm>
          </p:grpSpPr>
          <p:sp>
            <p:nvSpPr>
              <p:cNvPr id="37" name="TextBox 36">
                <a:extLst>
                  <a:ext uri="{FF2B5EF4-FFF2-40B4-BE49-F238E27FC236}">
                    <a16:creationId xmlns:a16="http://schemas.microsoft.com/office/drawing/2014/main" id="{97614A67-2CA4-36FC-7CEC-59970DB10BE0}"/>
                  </a:ext>
                </a:extLst>
              </p:cNvPr>
              <p:cNvSpPr txBox="1"/>
              <p:nvPr/>
            </p:nvSpPr>
            <p:spPr>
              <a:xfrm>
                <a:off x="843975" y="1527017"/>
                <a:ext cx="3076319" cy="307777"/>
              </a:xfrm>
              <a:prstGeom prst="rect">
                <a:avLst/>
              </a:prstGeom>
              <a:noFill/>
            </p:spPr>
            <p:txBody>
              <a:bodyPr wrap="square" rtlCol="0">
                <a:spAutoFit/>
              </a:bodyPr>
              <a:lstStyle/>
              <a:p>
                <a:r>
                  <a:rPr lang="en-IN" sz="1400" b="1" dirty="0">
                    <a:solidFill>
                      <a:srgbClr val="313A43"/>
                    </a:solidFill>
                    <a:latin typeface="Lato" panose="020F0502020204030203" pitchFamily="34" charset="0"/>
                  </a:rPr>
                  <a:t>Hierarchical Model Architecture </a:t>
                </a:r>
                <a:endParaRPr lang="en-IN" sz="1400" b="1" dirty="0">
                  <a:latin typeface="Lato" panose="020F0502020204030203" pitchFamily="34" charset="0"/>
                </a:endParaRPr>
              </a:p>
            </p:txBody>
          </p:sp>
          <p:sp>
            <p:nvSpPr>
              <p:cNvPr id="43" name="TextBox 42">
                <a:extLst>
                  <a:ext uri="{FF2B5EF4-FFF2-40B4-BE49-F238E27FC236}">
                    <a16:creationId xmlns:a16="http://schemas.microsoft.com/office/drawing/2014/main" id="{59E786E7-0163-0D73-B192-6AFA92BDE0BC}"/>
                  </a:ext>
                </a:extLst>
              </p:cNvPr>
              <p:cNvSpPr txBox="1"/>
              <p:nvPr/>
            </p:nvSpPr>
            <p:spPr>
              <a:xfrm>
                <a:off x="129223" y="2000557"/>
                <a:ext cx="4238625" cy="1384995"/>
              </a:xfrm>
              <a:prstGeom prst="rect">
                <a:avLst/>
              </a:prstGeom>
              <a:noFill/>
            </p:spPr>
            <p:txBody>
              <a:bodyPr wrap="square" rtlCol="0">
                <a:spAutoFit/>
              </a:bodyPr>
              <a:lstStyle/>
              <a:p>
                <a:r>
                  <a:rPr lang="en-US" sz="1200" b="1" dirty="0">
                    <a:solidFill>
                      <a:srgbClr val="444D5C"/>
                    </a:solidFill>
                    <a:latin typeface="Lato" panose="020F0502020204030203" pitchFamily="34" charset="0"/>
                  </a:rPr>
                  <a:t>A Hierarchical Convolutional Neural Network (CNN) for medical image classification is designed to predict multiple levels of categories, such as parent and child classes, which is particularly useful for complex medical diagnostics. In medical imaging, diseases often have subtypes or stages, making hierarchical classification a valuable approach.</a:t>
                </a:r>
                <a:endParaRPr lang="en-IN" sz="1200" b="1" dirty="0">
                  <a:solidFill>
                    <a:srgbClr val="444D5C"/>
                  </a:solidFill>
                  <a:latin typeface="Lato" panose="020F0502020204030203" pitchFamily="34" charset="0"/>
                </a:endParaRPr>
              </a:p>
            </p:txBody>
          </p:sp>
          <p:sp>
            <p:nvSpPr>
              <p:cNvPr id="45" name="Parallelogram 44">
                <a:extLst>
                  <a:ext uri="{FF2B5EF4-FFF2-40B4-BE49-F238E27FC236}">
                    <a16:creationId xmlns:a16="http://schemas.microsoft.com/office/drawing/2014/main" id="{D186E099-629C-BD73-EFC2-2C2F4730F8AF}"/>
                  </a:ext>
                </a:extLst>
              </p:cNvPr>
              <p:cNvSpPr/>
              <p:nvPr/>
            </p:nvSpPr>
            <p:spPr>
              <a:xfrm>
                <a:off x="217282" y="1421394"/>
                <a:ext cx="651849" cy="543208"/>
              </a:xfrm>
              <a:prstGeom prst="parallelogram">
                <a:avLst/>
              </a:prstGeom>
              <a:solidFill>
                <a:schemeClr val="tx1">
                  <a:lumMod val="95000"/>
                  <a:lumOff val="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53" name="Picture 52">
            <a:extLst>
              <a:ext uri="{FF2B5EF4-FFF2-40B4-BE49-F238E27FC236}">
                <a16:creationId xmlns:a16="http://schemas.microsoft.com/office/drawing/2014/main" id="{22F9B17E-A842-FD40-D5AD-F1AF4BA6A72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663" b="95402" l="3261" r="95290">
                        <a14:foregroundMark x1="27536" y1="8429" x2="27536" y2="8429"/>
                        <a14:foregroundMark x1="42754" y1="7663" x2="42754" y2="7663"/>
                        <a14:foregroundMark x1="9420" y1="29502" x2="9420" y2="29502"/>
                        <a14:foregroundMark x1="4710" y1="27969" x2="4710" y2="27969"/>
                        <a14:foregroundMark x1="3261" y1="74330" x2="3261" y2="74330"/>
                        <a14:foregroundMark x1="27536" y1="91571" x2="27536" y2="91571"/>
                        <a14:foregroundMark x1="27536" y1="95402" x2="27536" y2="95402"/>
                        <a14:foregroundMark x1="92754" y1="74330" x2="92754" y2="74330"/>
                        <a14:foregroundMark x1="94203" y1="59004" x2="94203" y2="59004"/>
                        <a14:foregroundMark x1="94203" y1="44061" x2="94203" y2="44061"/>
                        <a14:foregroundMark x1="95290" y1="28736" x2="95290" y2="28736"/>
                        <a14:foregroundMark x1="42029" y1="94636" x2="42029" y2="94636"/>
                        <a14:foregroundMark x1="56884" y1="95402" x2="56884" y2="95402"/>
                        <a14:foregroundMark x1="47101" y1="43295" x2="47101" y2="43295"/>
                        <a14:foregroundMark x1="37319" y1="42529" x2="37319" y2="42529"/>
                        <a14:foregroundMark x1="41304" y1="53257" x2="41304" y2="53257"/>
                        <a14:foregroundMark x1="61232" y1="44444" x2="61232" y2="44444"/>
                        <a14:foregroundMark x1="72826" y1="44061" x2="72826" y2="44061"/>
                        <a14:backgroundMark x1="2536" y1="74713" x2="2536" y2="74713"/>
                        <a14:backgroundMark x1="2899" y1="74330" x2="2899" y2="74330"/>
                      </a14:backgroundRemoval>
                    </a14:imgEffect>
                    <a14:imgEffect>
                      <a14:sharpenSoften amount="50000"/>
                    </a14:imgEffect>
                  </a14:imgLayer>
                </a14:imgProps>
              </a:ext>
            </a:extLst>
          </a:blip>
          <a:stretch>
            <a:fillRect/>
          </a:stretch>
        </p:blipFill>
        <p:spPr>
          <a:xfrm>
            <a:off x="372329" y="1403181"/>
            <a:ext cx="351948" cy="332821"/>
          </a:xfrm>
          <a:prstGeom prst="rect">
            <a:avLst/>
          </a:prstGeom>
        </p:spPr>
      </p:pic>
      <p:pic>
        <p:nvPicPr>
          <p:cNvPr id="55" name="Picture 54">
            <a:extLst>
              <a:ext uri="{FF2B5EF4-FFF2-40B4-BE49-F238E27FC236}">
                <a16:creationId xmlns:a16="http://schemas.microsoft.com/office/drawing/2014/main" id="{8F5D6055-FFAD-E54A-BD44-E41445326E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174" b="89450" l="4594" r="92226">
                        <a14:foregroundMark x1="49117" y1="17890" x2="49117" y2="17890"/>
                        <a14:foregroundMark x1="55477" y1="26606" x2="55477" y2="26606"/>
                        <a14:foregroundMark x1="42756" y1="27064" x2="42756" y2="27064"/>
                        <a14:foregroundMark x1="33569" y1="37615" x2="33569" y2="37615"/>
                        <a14:foregroundMark x1="11307" y1="36239" x2="11307" y2="36239"/>
                        <a14:foregroundMark x1="4594" y1="47706" x2="4594" y2="47706"/>
                        <a14:foregroundMark x1="70671" y1="41743" x2="70671" y2="41743"/>
                        <a14:foregroundMark x1="92226" y1="51835" x2="92226" y2="51835"/>
                        <a14:foregroundMark x1="56890" y1="79358" x2="56890" y2="79358"/>
                        <a14:foregroundMark x1="43463" y1="76147" x2="43463" y2="76147"/>
                        <a14:foregroundMark x1="48410" y1="84862" x2="48410" y2="84862"/>
                      </a14:backgroundRemoval>
                    </a14:imgEffect>
                    <a14:imgEffect>
                      <a14:sharpenSoften amount="50000"/>
                    </a14:imgEffect>
                    <a14:imgEffect>
                      <a14:brightnessContrast bright="100000"/>
                    </a14:imgEffect>
                  </a14:imgLayer>
                </a14:imgProps>
              </a:ext>
            </a:extLst>
          </a:blip>
          <a:stretch>
            <a:fillRect/>
          </a:stretch>
        </p:blipFill>
        <p:spPr>
          <a:xfrm flipH="1">
            <a:off x="4415647" y="1421394"/>
            <a:ext cx="404805" cy="311829"/>
          </a:xfrm>
          <a:prstGeom prst="rect">
            <a:avLst/>
          </a:prstGeom>
        </p:spPr>
      </p:pic>
      <p:pic>
        <p:nvPicPr>
          <p:cNvPr id="57" name="Picture 56">
            <a:extLst>
              <a:ext uri="{FF2B5EF4-FFF2-40B4-BE49-F238E27FC236}">
                <a16:creationId xmlns:a16="http://schemas.microsoft.com/office/drawing/2014/main" id="{DA62ED1F-432E-E22B-691C-9ADC248C7FB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452" b="94624" l="5654" r="93640">
                        <a14:foregroundMark x1="27915" y1="18996" x2="27915" y2="18996"/>
                        <a14:foregroundMark x1="5654" y1="31541" x2="5654" y2="31541"/>
                        <a14:foregroundMark x1="15194" y1="35125" x2="15194" y2="35125"/>
                        <a14:foregroundMark x1="16961" y1="40860" x2="16961" y2="40860"/>
                        <a14:foregroundMark x1="61131" y1="14337" x2="61131" y2="14337"/>
                        <a14:foregroundMark x1="55477" y1="7168" x2="55477" y2="7168"/>
                        <a14:foregroundMark x1="51943" y1="24373" x2="51943" y2="24373"/>
                        <a14:foregroundMark x1="51237" y1="30108" x2="51237" y2="30108"/>
                        <a14:foregroundMark x1="76325" y1="24373" x2="76325" y2="24373"/>
                        <a14:foregroundMark x1="93640" y1="22939" x2="93640" y2="22939"/>
                        <a14:foregroundMark x1="81625" y1="35842" x2="81625" y2="35842"/>
                        <a14:foregroundMark x1="81625" y1="40502" x2="81625" y2="40502"/>
                        <a14:foregroundMark x1="47703" y1="58065" x2="47703" y2="58065"/>
                        <a14:foregroundMark x1="38869" y1="58423" x2="38869" y2="58423"/>
                        <a14:foregroundMark x1="39576" y1="72043" x2="39576" y2="72043"/>
                        <a14:foregroundMark x1="47703" y1="71685" x2="47703" y2="71685"/>
                        <a14:foregroundMark x1="49117" y1="85663" x2="49117" y2="85663"/>
                        <a14:foregroundMark x1="39223" y1="85305" x2="39223" y2="85305"/>
                        <a14:foregroundMark x1="33922" y1="94265" x2="33922" y2="94265"/>
                        <a14:foregroundMark x1="59364" y1="94624" x2="59364" y2="94624"/>
                        <a14:foregroundMark x1="59364" y1="87814" x2="59364" y2="87814"/>
                        <a14:foregroundMark x1="59364" y1="74910" x2="59364" y2="74910"/>
                        <a14:foregroundMark x1="60071" y1="61290" x2="60071" y2="61290"/>
                        <a14:foregroundMark x1="12014" y1="52330" x2="12014" y2="52330"/>
                        <a14:foregroundMark x1="83746" y1="65591" x2="83746" y2="65591"/>
                        <a14:backgroundMark x1="38516" y1="60215" x2="38516" y2="60215"/>
                        <a14:backgroundMark x1="47703" y1="60215" x2="47703" y2="60215"/>
                        <a14:backgroundMark x1="37456" y1="73835" x2="37456" y2="73835"/>
                        <a14:backgroundMark x1="47350" y1="73835" x2="47350" y2="73835"/>
                        <a14:backgroundMark x1="38869" y1="87455" x2="38869" y2="87455"/>
                        <a14:backgroundMark x1="47703" y1="87814" x2="47703" y2="87814"/>
                        <a14:backgroundMark x1="51590" y1="30824" x2="51590" y2="30824"/>
                      </a14:backgroundRemoval>
                    </a14:imgEffect>
                  </a14:imgLayer>
                </a14:imgProps>
              </a:ext>
            </a:extLst>
          </a:blip>
          <a:stretch>
            <a:fillRect/>
          </a:stretch>
        </p:blipFill>
        <p:spPr>
          <a:xfrm flipH="1">
            <a:off x="8510257" y="1400127"/>
            <a:ext cx="357093" cy="352046"/>
          </a:xfrm>
          <a:prstGeom prst="rect">
            <a:avLst/>
          </a:prstGeom>
        </p:spPr>
      </p:pic>
      <p:pic>
        <p:nvPicPr>
          <p:cNvPr id="59" name="Picture 58">
            <a:extLst>
              <a:ext uri="{FF2B5EF4-FFF2-40B4-BE49-F238E27FC236}">
                <a16:creationId xmlns:a16="http://schemas.microsoft.com/office/drawing/2014/main" id="{70224928-B0E0-09CE-A50E-1E8C4E3902F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64" b="95798" l="5000" r="93929">
                        <a14:foregroundMark x1="34286" y1="9664" x2="34286" y2="9664"/>
                        <a14:foregroundMark x1="28929" y1="10924" x2="28929" y2="10924"/>
                        <a14:foregroundMark x1="27143" y1="10084" x2="27143" y2="10084"/>
                        <a14:foregroundMark x1="23929" y1="10084" x2="23929" y2="10084"/>
                        <a14:foregroundMark x1="22500" y1="9664" x2="18571" y2="9664"/>
                        <a14:foregroundMark x1="9643" y1="10084" x2="9643" y2="10084"/>
                        <a14:foregroundMark x1="6786" y1="10504" x2="6786" y2="10504"/>
                        <a14:foregroundMark x1="5000" y1="13025" x2="5000" y2="13025"/>
                        <a14:foregroundMark x1="85000" y1="9664" x2="85000" y2="9664"/>
                        <a14:foregroundMark x1="93929" y1="15126" x2="93929" y2="15126"/>
                        <a14:foregroundMark x1="80000" y1="35714" x2="80000" y2="35714"/>
                        <a14:foregroundMark x1="36071" y1="32353" x2="36071" y2="32353"/>
                        <a14:foregroundMark x1="24643" y1="51681" x2="24643" y2="51681"/>
                        <a14:foregroundMark x1="33929" y1="95798" x2="33929" y2="95798"/>
                        <a14:foregroundMark x1="64286" y1="68067" x2="64286" y2="68067"/>
                        <a14:foregroundMark x1="69286" y1="43277" x2="69286" y2="43277"/>
                        <a14:foregroundMark x1="58571" y1="42017" x2="58571" y2="42017"/>
                        <a14:backgroundMark x1="24286" y1="26891" x2="24286" y2="26891"/>
                        <a14:backgroundMark x1="24286" y1="53782" x2="24286" y2="53782"/>
                      </a14:backgroundRemoval>
                    </a14:imgEffect>
                    <a14:imgEffect>
                      <a14:sharpenSoften amount="50000"/>
                    </a14:imgEffect>
                    <a14:imgEffect>
                      <a14:brightnessContrast bright="100000"/>
                    </a14:imgEffect>
                  </a14:imgLayer>
                </a14:imgProps>
              </a:ext>
            </a:extLst>
          </a:blip>
          <a:stretch>
            <a:fillRect/>
          </a:stretch>
        </p:blipFill>
        <p:spPr>
          <a:xfrm flipH="1">
            <a:off x="307844" y="3960148"/>
            <a:ext cx="389271" cy="330880"/>
          </a:xfrm>
          <a:prstGeom prst="rect">
            <a:avLst/>
          </a:prstGeom>
        </p:spPr>
      </p:pic>
      <p:pic>
        <p:nvPicPr>
          <p:cNvPr id="61" name="Picture 60">
            <a:extLst>
              <a:ext uri="{FF2B5EF4-FFF2-40B4-BE49-F238E27FC236}">
                <a16:creationId xmlns:a16="http://schemas.microsoft.com/office/drawing/2014/main" id="{322E849B-F6F6-F0E4-DB46-5F89F44AFB7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3774" y1="18060" x2="53774" y2="18060"/>
                        <a14:foregroundMark x1="68553" y1="43478" x2="68553" y2="43478"/>
                        <a14:foregroundMark x1="63836" y1="46488" x2="63836" y2="46488"/>
                        <a14:foregroundMark x1="73585" y1="47157" x2="73585" y2="47157"/>
                        <a14:foregroundMark x1="49371" y1="60870" x2="49371" y2="60870"/>
                        <a14:foregroundMark x1="22642" y1="85284" x2="22642" y2="85284"/>
                        <a14:foregroundMark x1="24214" y1="89967" x2="24214" y2="89967"/>
                        <a14:foregroundMark x1="83333" y1="71906" x2="83333" y2="71906"/>
                      </a14:backgroundRemoval>
                    </a14:imgEffect>
                    <a14:imgEffect>
                      <a14:sharpenSoften amount="50000"/>
                    </a14:imgEffect>
                  </a14:imgLayer>
                </a14:imgProps>
              </a:ext>
            </a:extLst>
          </a:blip>
          <a:stretch>
            <a:fillRect/>
          </a:stretch>
        </p:blipFill>
        <p:spPr>
          <a:xfrm>
            <a:off x="4354978" y="3929204"/>
            <a:ext cx="376084" cy="353614"/>
          </a:xfrm>
          <a:prstGeom prst="rect">
            <a:avLst/>
          </a:prstGeom>
        </p:spPr>
      </p:pic>
      <p:pic>
        <p:nvPicPr>
          <p:cNvPr id="63" name="Picture 62">
            <a:extLst>
              <a:ext uri="{FF2B5EF4-FFF2-40B4-BE49-F238E27FC236}">
                <a16:creationId xmlns:a16="http://schemas.microsoft.com/office/drawing/2014/main" id="{02738174-FCB2-4EE6-37E5-92B4D0AF3EA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748" b="89937" l="9932" r="93493">
                        <a14:foregroundMark x1="43151" y1="14465" x2="43151" y2="14465"/>
                        <a14:foregroundMark x1="74315" y1="34591" x2="74315" y2="34591"/>
                        <a14:foregroundMark x1="73288" y1="44654" x2="73288" y2="44654"/>
                        <a14:foregroundMark x1="29795" y1="44969" x2="29795" y2="44969"/>
                        <a14:foregroundMark x1="28425" y1="63836" x2="28425" y2="63836"/>
                        <a14:foregroundMark x1="19178" y1="79245" x2="19178" y2="79245"/>
                        <a14:foregroundMark x1="41096" y1="78616" x2="41096" y2="78616"/>
                        <a14:foregroundMark x1="74315" y1="67925" x2="74315" y2="67925"/>
                        <a14:foregroundMark x1="64384" y1="78302" x2="64384" y2="78302"/>
                        <a14:foregroundMark x1="79452" y1="80189" x2="79452" y2="80189"/>
                        <a14:foregroundMark x1="93493" y1="81761" x2="93493" y2="81761"/>
                      </a14:backgroundRemoval>
                    </a14:imgEffect>
                    <a14:imgEffect>
                      <a14:sharpenSoften amount="50000"/>
                    </a14:imgEffect>
                    <a14:imgEffect>
                      <a14:brightnessContrast bright="100000"/>
                    </a14:imgEffect>
                  </a14:imgLayer>
                </a14:imgProps>
              </a:ext>
            </a:extLst>
          </a:blip>
          <a:stretch>
            <a:fillRect/>
          </a:stretch>
        </p:blipFill>
        <p:spPr>
          <a:xfrm>
            <a:off x="8444238" y="3923344"/>
            <a:ext cx="346677" cy="377545"/>
          </a:xfrm>
          <a:prstGeom prst="rect">
            <a:avLst/>
          </a:prstGeom>
        </p:spPr>
      </p:pic>
    </p:spTree>
    <p:extLst>
      <p:ext uri="{BB962C8B-B14F-4D97-AF65-F5344CB8AC3E}">
        <p14:creationId xmlns:p14="http://schemas.microsoft.com/office/powerpoint/2010/main" val="248301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432BF-38F6-1520-075F-1B741966F54B}"/>
            </a:ext>
          </a:extLst>
        </p:cNvPr>
        <p:cNvGrpSpPr/>
        <p:nvPr/>
      </p:nvGrpSpPr>
      <p:grpSpPr>
        <a:xfrm>
          <a:off x="0" y="0"/>
          <a:ext cx="0" cy="0"/>
          <a:chOff x="0" y="0"/>
          <a:chExt cx="0" cy="0"/>
        </a:xfrm>
      </p:grpSpPr>
      <p:sp>
        <p:nvSpPr>
          <p:cNvPr id="2" name="Flowchart: Data 1">
            <a:extLst>
              <a:ext uri="{FF2B5EF4-FFF2-40B4-BE49-F238E27FC236}">
                <a16:creationId xmlns:a16="http://schemas.microsoft.com/office/drawing/2014/main" id="{A685AAD6-FBDC-50CB-F763-D509033B2EB1}"/>
              </a:ext>
            </a:extLst>
          </p:cNvPr>
          <p:cNvSpPr/>
          <p:nvPr/>
        </p:nvSpPr>
        <p:spPr>
          <a:xfrm>
            <a:off x="241897" y="-389299"/>
            <a:ext cx="2409825" cy="923925"/>
          </a:xfrm>
          <a:prstGeom prst="flowChartInputOutput">
            <a:avLst/>
          </a:prstGeom>
          <a:solidFill>
            <a:srgbClr val="86AEBA"/>
          </a:solidFill>
          <a:ln>
            <a:solidFill>
              <a:srgbClr val="86AE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Data 2">
            <a:extLst>
              <a:ext uri="{FF2B5EF4-FFF2-40B4-BE49-F238E27FC236}">
                <a16:creationId xmlns:a16="http://schemas.microsoft.com/office/drawing/2014/main" id="{BFE025E3-93D4-6E63-C640-F03791809820}"/>
              </a:ext>
            </a:extLst>
          </p:cNvPr>
          <p:cNvSpPr/>
          <p:nvPr/>
        </p:nvSpPr>
        <p:spPr>
          <a:xfrm>
            <a:off x="10171819" y="6217560"/>
            <a:ext cx="2409825" cy="819151"/>
          </a:xfrm>
          <a:prstGeom prst="flowChartInputOutput">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a:extLst>
              <a:ext uri="{FF2B5EF4-FFF2-40B4-BE49-F238E27FC236}">
                <a16:creationId xmlns:a16="http://schemas.microsoft.com/office/drawing/2014/main" id="{7BE18EC0-9A10-F3CD-2249-B331D43A217B}"/>
              </a:ext>
            </a:extLst>
          </p:cNvPr>
          <p:cNvGrpSpPr/>
          <p:nvPr/>
        </p:nvGrpSpPr>
        <p:grpSpPr>
          <a:xfrm>
            <a:off x="0" y="734651"/>
            <a:ext cx="6819900" cy="623590"/>
            <a:chOff x="66675" y="209550"/>
            <a:chExt cx="6819900" cy="623590"/>
          </a:xfrm>
        </p:grpSpPr>
        <p:sp>
          <p:nvSpPr>
            <p:cNvPr id="8" name="TextBox 7">
              <a:extLst>
                <a:ext uri="{FF2B5EF4-FFF2-40B4-BE49-F238E27FC236}">
                  <a16:creationId xmlns:a16="http://schemas.microsoft.com/office/drawing/2014/main" id="{6D2996EB-FF60-5057-B226-A74BAAC02808}"/>
                </a:ext>
              </a:extLst>
            </p:cNvPr>
            <p:cNvSpPr txBox="1"/>
            <p:nvPr/>
          </p:nvSpPr>
          <p:spPr>
            <a:xfrm>
              <a:off x="66675" y="371475"/>
              <a:ext cx="6819900" cy="461665"/>
            </a:xfrm>
            <a:prstGeom prst="rect">
              <a:avLst/>
            </a:prstGeom>
            <a:noFill/>
          </p:spPr>
          <p:txBody>
            <a:bodyPr wrap="square" rtlCol="0">
              <a:spAutoFit/>
            </a:bodyPr>
            <a:lstStyle/>
            <a:p>
              <a:r>
                <a:rPr lang="en-US" sz="2400" b="1" dirty="0">
                  <a:solidFill>
                    <a:srgbClr val="86AEBA"/>
                  </a:solidFill>
                  <a:latin typeface="Lato" panose="020F0502020204030203" pitchFamily="34" charset="0"/>
                </a:rPr>
                <a:t>CONCLUSION</a:t>
              </a:r>
              <a:endParaRPr lang="en-IN" sz="2400" b="1" dirty="0">
                <a:solidFill>
                  <a:srgbClr val="86AEBA"/>
                </a:solidFill>
                <a:latin typeface="Lato" panose="020F0502020204030203" pitchFamily="34" charset="0"/>
              </a:endParaRPr>
            </a:p>
          </p:txBody>
        </p:sp>
        <p:grpSp>
          <p:nvGrpSpPr>
            <p:cNvPr id="5" name="Group 4">
              <a:extLst>
                <a:ext uri="{FF2B5EF4-FFF2-40B4-BE49-F238E27FC236}">
                  <a16:creationId xmlns:a16="http://schemas.microsoft.com/office/drawing/2014/main" id="{D5A7B508-46ED-8A5A-8F4E-04D860164DDB}"/>
                </a:ext>
              </a:extLst>
            </p:cNvPr>
            <p:cNvGrpSpPr/>
            <p:nvPr/>
          </p:nvGrpSpPr>
          <p:grpSpPr>
            <a:xfrm>
              <a:off x="209550" y="209550"/>
              <a:ext cx="3952875" cy="276999"/>
              <a:chOff x="6486525" y="0"/>
              <a:chExt cx="3952875" cy="276999"/>
            </a:xfrm>
          </p:grpSpPr>
          <p:sp>
            <p:nvSpPr>
              <p:cNvPr id="9" name="TextBox 8">
                <a:extLst>
                  <a:ext uri="{FF2B5EF4-FFF2-40B4-BE49-F238E27FC236}">
                    <a16:creationId xmlns:a16="http://schemas.microsoft.com/office/drawing/2014/main" id="{98AE9776-F1EB-478F-E858-36BF6C01C136}"/>
                  </a:ext>
                </a:extLst>
              </p:cNvPr>
              <p:cNvSpPr txBox="1"/>
              <p:nvPr/>
            </p:nvSpPr>
            <p:spPr>
              <a:xfrm>
                <a:off x="6534150" y="0"/>
                <a:ext cx="3905250" cy="276999"/>
              </a:xfrm>
              <a:prstGeom prst="rect">
                <a:avLst/>
              </a:prstGeom>
              <a:noFill/>
            </p:spPr>
            <p:txBody>
              <a:bodyPr wrap="square" rtlCol="0">
                <a:spAutoFit/>
              </a:bodyPr>
              <a:lstStyle/>
              <a:p>
                <a:r>
                  <a:rPr lang="en-US" sz="1200" dirty="0">
                    <a:solidFill>
                      <a:srgbClr val="444D5C"/>
                    </a:solidFill>
                    <a:latin typeface="Lato" panose="020F0502020204030203" pitchFamily="34" charset="0"/>
                  </a:rPr>
                  <a:t> </a:t>
                </a:r>
                <a:r>
                  <a:rPr lang="en-IN" sz="1200" b="0" i="0" dirty="0">
                    <a:solidFill>
                      <a:srgbClr val="414C58"/>
                    </a:solidFill>
                    <a:effectLst/>
                    <a:latin typeface="Lato" panose="020F0502020204030203" pitchFamily="34" charset="0"/>
                  </a:rPr>
                  <a:t>KEY TAKEAWAYS AND FINDINGS</a:t>
                </a:r>
                <a:endParaRPr lang="en-IN" sz="1200" b="1" dirty="0">
                  <a:solidFill>
                    <a:srgbClr val="54757C"/>
                  </a:solidFill>
                  <a:latin typeface="Lato" panose="020F0502020204030203" pitchFamily="34" charset="0"/>
                </a:endParaRPr>
              </a:p>
            </p:txBody>
          </p:sp>
          <p:sp>
            <p:nvSpPr>
              <p:cNvPr id="10" name="Right Triangle 9">
                <a:extLst>
                  <a:ext uri="{FF2B5EF4-FFF2-40B4-BE49-F238E27FC236}">
                    <a16:creationId xmlns:a16="http://schemas.microsoft.com/office/drawing/2014/main" id="{D7648DBA-0494-9CB6-2A9B-6FD6BB08ACBF}"/>
                  </a:ext>
                </a:extLst>
              </p:cNvPr>
              <p:cNvSpPr/>
              <p:nvPr/>
            </p:nvSpPr>
            <p:spPr>
              <a:xfrm flipH="1">
                <a:off x="6486525" y="85725"/>
                <a:ext cx="123825" cy="123825"/>
              </a:xfrm>
              <a:prstGeom prst="rtTriangle">
                <a:avLst/>
              </a:prstGeom>
              <a:solidFill>
                <a:srgbClr val="308BA6"/>
              </a:solidFill>
              <a:ln>
                <a:solidFill>
                  <a:srgbClr val="308B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3" name="Rectangle 1">
            <a:extLst>
              <a:ext uri="{FF2B5EF4-FFF2-40B4-BE49-F238E27FC236}">
                <a16:creationId xmlns:a16="http://schemas.microsoft.com/office/drawing/2014/main" id="{48231601-33BE-AD30-0161-0BFF8FFD4F47}"/>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9" name="Rectangle 18">
            <a:extLst>
              <a:ext uri="{FF2B5EF4-FFF2-40B4-BE49-F238E27FC236}">
                <a16:creationId xmlns:a16="http://schemas.microsoft.com/office/drawing/2014/main" id="{2AEDFF7E-FAC0-376B-D3DC-17AEC5F6DEDE}"/>
              </a:ext>
            </a:extLst>
          </p:cNvPr>
          <p:cNvSpPr/>
          <p:nvPr/>
        </p:nvSpPr>
        <p:spPr>
          <a:xfrm flipV="1">
            <a:off x="1736378" y="258192"/>
            <a:ext cx="1628775" cy="45719"/>
          </a:xfrm>
          <a:prstGeom prst="rec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1" name="Group 90">
            <a:extLst>
              <a:ext uri="{FF2B5EF4-FFF2-40B4-BE49-F238E27FC236}">
                <a16:creationId xmlns:a16="http://schemas.microsoft.com/office/drawing/2014/main" id="{02C9E992-A3B1-B706-DC37-7BF8B3C1454B}"/>
              </a:ext>
            </a:extLst>
          </p:cNvPr>
          <p:cNvGrpSpPr/>
          <p:nvPr/>
        </p:nvGrpSpPr>
        <p:grpSpPr>
          <a:xfrm>
            <a:off x="167218" y="1624961"/>
            <a:ext cx="2591830" cy="3809626"/>
            <a:chOff x="153909" y="1995153"/>
            <a:chExt cx="2591830" cy="3809626"/>
          </a:xfrm>
        </p:grpSpPr>
        <p:grpSp>
          <p:nvGrpSpPr>
            <p:cNvPr id="69" name="Group 68">
              <a:extLst>
                <a:ext uri="{FF2B5EF4-FFF2-40B4-BE49-F238E27FC236}">
                  <a16:creationId xmlns:a16="http://schemas.microsoft.com/office/drawing/2014/main" id="{D50F0EDF-91C9-0F6B-516A-7E9249BFA71C}"/>
                </a:ext>
              </a:extLst>
            </p:cNvPr>
            <p:cNvGrpSpPr/>
            <p:nvPr/>
          </p:nvGrpSpPr>
          <p:grpSpPr>
            <a:xfrm>
              <a:off x="153909" y="1995153"/>
              <a:ext cx="2591830" cy="3809626"/>
              <a:chOff x="83955" y="1937443"/>
              <a:chExt cx="2550603" cy="2912930"/>
            </a:xfrm>
          </p:grpSpPr>
          <p:sp>
            <p:nvSpPr>
              <p:cNvPr id="70" name="TextBox 69">
                <a:extLst>
                  <a:ext uri="{FF2B5EF4-FFF2-40B4-BE49-F238E27FC236}">
                    <a16:creationId xmlns:a16="http://schemas.microsoft.com/office/drawing/2014/main" id="{9DE40C7E-ED85-49D9-C146-BD5AC0BCC74C}"/>
                  </a:ext>
                </a:extLst>
              </p:cNvPr>
              <p:cNvSpPr txBox="1"/>
              <p:nvPr/>
            </p:nvSpPr>
            <p:spPr>
              <a:xfrm>
                <a:off x="103103" y="2722074"/>
                <a:ext cx="2449973" cy="523220"/>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Deep learning effectiveness demonstrated</a:t>
                </a:r>
                <a:endParaRPr lang="en-IN" sz="1400" b="1" dirty="0">
                  <a:latin typeface="Lato" panose="020F0502020204030203" pitchFamily="34" charset="0"/>
                </a:endParaRPr>
              </a:p>
            </p:txBody>
          </p:sp>
          <p:grpSp>
            <p:nvGrpSpPr>
              <p:cNvPr id="71" name="Group 70">
                <a:extLst>
                  <a:ext uri="{FF2B5EF4-FFF2-40B4-BE49-F238E27FC236}">
                    <a16:creationId xmlns:a16="http://schemas.microsoft.com/office/drawing/2014/main" id="{ADF7EF28-8572-DF6D-8D2C-0735CB9B6CB8}"/>
                  </a:ext>
                </a:extLst>
              </p:cNvPr>
              <p:cNvGrpSpPr/>
              <p:nvPr/>
            </p:nvGrpSpPr>
            <p:grpSpPr>
              <a:xfrm>
                <a:off x="83955" y="1937443"/>
                <a:ext cx="2550603" cy="2912930"/>
                <a:chOff x="83955" y="1937443"/>
                <a:chExt cx="2550603" cy="2912930"/>
              </a:xfrm>
            </p:grpSpPr>
            <p:sp>
              <p:nvSpPr>
                <p:cNvPr id="72" name="TextBox 71">
                  <a:extLst>
                    <a:ext uri="{FF2B5EF4-FFF2-40B4-BE49-F238E27FC236}">
                      <a16:creationId xmlns:a16="http://schemas.microsoft.com/office/drawing/2014/main" id="{B5FEEAA5-ED3D-E424-9983-3CA6D4B7092B}"/>
                    </a:ext>
                  </a:extLst>
                </p:cNvPr>
                <p:cNvSpPr txBox="1"/>
                <p:nvPr/>
              </p:nvSpPr>
              <p:spPr>
                <a:xfrm>
                  <a:off x="83955" y="3249935"/>
                  <a:ext cx="2550603" cy="1600438"/>
                </a:xfrm>
                <a:prstGeom prst="rect">
                  <a:avLst/>
                </a:prstGeom>
                <a:noFill/>
              </p:spPr>
              <p:txBody>
                <a:bodyPr wrap="square" rtlCol="0">
                  <a:spAutoFit/>
                </a:bodyPr>
                <a:lstStyle/>
                <a:p>
                  <a:pPr algn="l"/>
                  <a:r>
                    <a:rPr lang="en-US" sz="1400" b="1" i="0" dirty="0">
                      <a:solidFill>
                        <a:srgbClr val="54757C"/>
                      </a:solidFill>
                      <a:effectLst/>
                      <a:latin typeface="Lato" panose="020F0502020204030203" pitchFamily="34" charset="0"/>
                    </a:rPr>
                    <a:t>This project showcases the power of deep learning, specifically CNNs, in accurately classifying breast cancer images, achieving an impressive accuracy of 87% and an AUC of 0.94.</a:t>
                  </a:r>
                </a:p>
              </p:txBody>
            </p:sp>
            <p:sp>
              <p:nvSpPr>
                <p:cNvPr id="76" name="Parallelogram 75">
                  <a:extLst>
                    <a:ext uri="{FF2B5EF4-FFF2-40B4-BE49-F238E27FC236}">
                      <a16:creationId xmlns:a16="http://schemas.microsoft.com/office/drawing/2014/main" id="{4CB72A4B-2982-4A48-B3E5-F2E416BD6DE9}"/>
                    </a:ext>
                  </a:extLst>
                </p:cNvPr>
                <p:cNvSpPr/>
                <p:nvPr/>
              </p:nvSpPr>
              <p:spPr>
                <a:xfrm>
                  <a:off x="1554015" y="1937443"/>
                  <a:ext cx="827046" cy="543207"/>
                </a:xfrm>
                <a:prstGeom prst="parallelogram">
                  <a:avLst/>
                </a:prstGeom>
                <a:solidFill>
                  <a:srgbClr val="C7D8DF"/>
                </a:solidFill>
                <a:ln>
                  <a:solidFill>
                    <a:srgbClr val="C7D8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TextBox 73">
                  <a:extLst>
                    <a:ext uri="{FF2B5EF4-FFF2-40B4-BE49-F238E27FC236}">
                      <a16:creationId xmlns:a16="http://schemas.microsoft.com/office/drawing/2014/main" id="{86A3C167-E49B-0230-A0F3-CC8ACBF78C2D}"/>
                    </a:ext>
                  </a:extLst>
                </p:cNvPr>
                <p:cNvSpPr txBox="1"/>
                <p:nvPr/>
              </p:nvSpPr>
              <p:spPr>
                <a:xfrm>
                  <a:off x="171151" y="1940620"/>
                  <a:ext cx="1258432" cy="923330"/>
                </a:xfrm>
                <a:prstGeom prst="rect">
                  <a:avLst/>
                </a:prstGeom>
                <a:noFill/>
              </p:spPr>
              <p:txBody>
                <a:bodyPr wrap="square" rtlCol="0">
                  <a:spAutoFit/>
                </a:bodyPr>
                <a:lstStyle/>
                <a:p>
                  <a:r>
                    <a:rPr lang="en-IN" sz="5400" b="1" i="0" dirty="0">
                      <a:solidFill>
                        <a:srgbClr val="C7D9DF"/>
                      </a:solidFill>
                      <a:effectLst/>
                      <a:latin typeface="Lato" panose="020F0502020204030203" pitchFamily="34" charset="0"/>
                    </a:rPr>
                    <a:t>1</a:t>
                  </a:r>
                  <a:endParaRPr lang="en-IN" sz="5400" dirty="0">
                    <a:solidFill>
                      <a:srgbClr val="54757C"/>
                    </a:solidFill>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D5C3C011-A4C8-A307-B34E-1443467492C2}"/>
                    </a:ext>
                  </a:extLst>
                </p:cNvPr>
                <p:cNvCxnSpPr/>
                <p:nvPr/>
              </p:nvCxnSpPr>
              <p:spPr>
                <a:xfrm>
                  <a:off x="217283" y="2652665"/>
                  <a:ext cx="2055137" cy="0"/>
                </a:xfrm>
                <a:prstGeom prst="line">
                  <a:avLst/>
                </a:prstGeom>
                <a:ln w="19050">
                  <a:solidFill>
                    <a:srgbClr val="C7D8DF"/>
                  </a:solidFill>
                </a:ln>
              </p:spPr>
              <p:style>
                <a:lnRef idx="1">
                  <a:schemeClr val="accent1"/>
                </a:lnRef>
                <a:fillRef idx="0">
                  <a:schemeClr val="accent1"/>
                </a:fillRef>
                <a:effectRef idx="0">
                  <a:schemeClr val="accent1"/>
                </a:effectRef>
                <a:fontRef idx="minor">
                  <a:schemeClr val="tx1"/>
                </a:fontRef>
              </p:style>
            </p:cxnSp>
          </p:grpSp>
        </p:grpSp>
        <p:pic>
          <p:nvPicPr>
            <p:cNvPr id="80" name="Picture 79">
              <a:extLst>
                <a:ext uri="{FF2B5EF4-FFF2-40B4-BE49-F238E27FC236}">
                  <a16:creationId xmlns:a16="http://schemas.microsoft.com/office/drawing/2014/main" id="{509C68F7-BB37-0DEB-4B0A-02DFB65AA41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09" b="93204" l="9058" r="89493">
                          <a14:foregroundMark x1="9420" y1="18123" x2="9420" y2="18123"/>
                          <a14:foregroundMark x1="36957" y1="33657" x2="36957" y2="33657"/>
                          <a14:foregroundMark x1="31522" y1="32362" x2="31522" y2="32362"/>
                          <a14:foregroundMark x1="51812" y1="56634" x2="51812" y2="56634"/>
                          <a14:foregroundMark x1="18478" y1="78641" x2="18478" y2="78641"/>
                          <a14:foregroundMark x1="19565" y1="93204" x2="19565" y2="93204"/>
                          <a14:foregroundMark x1="28623" y1="88026" x2="28623" y2="88026"/>
                          <a14:foregroundMark x1="28623" y1="83495" x2="28623" y2="83495"/>
                          <a14:foregroundMark x1="35145" y1="83172" x2="35145" y2="83172"/>
                          <a14:foregroundMark x1="34058" y1="88673" x2="34058" y2="88673"/>
                          <a14:foregroundMark x1="42391" y1="83495" x2="42391" y2="83495"/>
                          <a14:foregroundMark x1="43478" y1="88026" x2="43478" y2="88026"/>
                          <a14:foregroundMark x1="50362" y1="87379" x2="50362" y2="87379"/>
                          <a14:foregroundMark x1="50725" y1="82848" x2="50725" y2="82848"/>
                          <a14:foregroundMark x1="56522" y1="84142" x2="56522" y2="84142"/>
                          <a14:foregroundMark x1="57246" y1="88350" x2="57246" y2="88350"/>
                          <a14:foregroundMark x1="65217" y1="83819" x2="65217" y2="83819"/>
                          <a14:foregroundMark x1="65217" y1="88673" x2="65217" y2="88673"/>
                          <a14:foregroundMark x1="72464" y1="88350" x2="72464" y2="88350"/>
                          <a14:foregroundMark x1="72101" y1="83819" x2="72101" y2="83819"/>
                          <a14:foregroundMark x1="89493" y1="54369" x2="89493" y2="54369"/>
                        </a14:backgroundRemoval>
                      </a14:imgEffect>
                      <a14:imgEffect>
                        <a14:sharpenSoften amount="50000"/>
                      </a14:imgEffect>
                    </a14:imgLayer>
                  </a14:imgProps>
                </a:ext>
              </a:extLst>
            </a:blip>
            <a:stretch>
              <a:fillRect/>
            </a:stretch>
          </p:blipFill>
          <p:spPr>
            <a:xfrm>
              <a:off x="1837852" y="2096105"/>
              <a:ext cx="470781" cy="527070"/>
            </a:xfrm>
            <a:prstGeom prst="rect">
              <a:avLst/>
            </a:prstGeom>
          </p:spPr>
        </p:pic>
      </p:grpSp>
      <p:grpSp>
        <p:nvGrpSpPr>
          <p:cNvPr id="90" name="Group 89">
            <a:extLst>
              <a:ext uri="{FF2B5EF4-FFF2-40B4-BE49-F238E27FC236}">
                <a16:creationId xmlns:a16="http://schemas.microsoft.com/office/drawing/2014/main" id="{65B97F00-2351-C702-487C-FB6E4A57350B}"/>
              </a:ext>
            </a:extLst>
          </p:cNvPr>
          <p:cNvGrpSpPr/>
          <p:nvPr/>
        </p:nvGrpSpPr>
        <p:grpSpPr>
          <a:xfrm>
            <a:off x="3255796" y="1614043"/>
            <a:ext cx="2591830" cy="3527862"/>
            <a:chOff x="3242487" y="2012257"/>
            <a:chExt cx="2591830" cy="3527862"/>
          </a:xfrm>
        </p:grpSpPr>
        <p:grpSp>
          <p:nvGrpSpPr>
            <p:cNvPr id="36" name="Group 35">
              <a:extLst>
                <a:ext uri="{FF2B5EF4-FFF2-40B4-BE49-F238E27FC236}">
                  <a16:creationId xmlns:a16="http://schemas.microsoft.com/office/drawing/2014/main" id="{B0401094-AEAD-F691-3C8C-2B8230A3DB0D}"/>
                </a:ext>
              </a:extLst>
            </p:cNvPr>
            <p:cNvGrpSpPr/>
            <p:nvPr/>
          </p:nvGrpSpPr>
          <p:grpSpPr>
            <a:xfrm>
              <a:off x="3242487" y="2012257"/>
              <a:ext cx="2591830" cy="3527862"/>
              <a:chOff x="83955" y="1937443"/>
              <a:chExt cx="2550603" cy="2697487"/>
            </a:xfrm>
          </p:grpSpPr>
          <p:sp>
            <p:nvSpPr>
              <p:cNvPr id="38" name="TextBox 37">
                <a:extLst>
                  <a:ext uri="{FF2B5EF4-FFF2-40B4-BE49-F238E27FC236}">
                    <a16:creationId xmlns:a16="http://schemas.microsoft.com/office/drawing/2014/main" id="{9435E313-6ECA-2E1D-6C24-ABBD63162C85}"/>
                  </a:ext>
                </a:extLst>
              </p:cNvPr>
              <p:cNvSpPr txBox="1"/>
              <p:nvPr/>
            </p:nvSpPr>
            <p:spPr>
              <a:xfrm>
                <a:off x="103103" y="2722074"/>
                <a:ext cx="2449973" cy="523220"/>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Importance of early detection</a:t>
                </a:r>
                <a:endParaRPr lang="en-IN" sz="1400" b="1" dirty="0">
                  <a:latin typeface="Lato" panose="020F0502020204030203" pitchFamily="34" charset="0"/>
                </a:endParaRPr>
              </a:p>
            </p:txBody>
          </p:sp>
          <p:grpSp>
            <p:nvGrpSpPr>
              <p:cNvPr id="39" name="Group 38">
                <a:extLst>
                  <a:ext uri="{FF2B5EF4-FFF2-40B4-BE49-F238E27FC236}">
                    <a16:creationId xmlns:a16="http://schemas.microsoft.com/office/drawing/2014/main" id="{4E4AADC4-21A3-C307-67DC-457B0CA0BD7E}"/>
                  </a:ext>
                </a:extLst>
              </p:cNvPr>
              <p:cNvGrpSpPr/>
              <p:nvPr/>
            </p:nvGrpSpPr>
            <p:grpSpPr>
              <a:xfrm>
                <a:off x="83955" y="1937443"/>
                <a:ext cx="2550603" cy="2697487"/>
                <a:chOff x="83955" y="1937443"/>
                <a:chExt cx="2550603" cy="2697487"/>
              </a:xfrm>
            </p:grpSpPr>
            <p:sp>
              <p:nvSpPr>
                <p:cNvPr id="40" name="TextBox 39">
                  <a:extLst>
                    <a:ext uri="{FF2B5EF4-FFF2-40B4-BE49-F238E27FC236}">
                      <a16:creationId xmlns:a16="http://schemas.microsoft.com/office/drawing/2014/main" id="{27BD8CD2-F608-F6BC-E250-9AA105D96517}"/>
                    </a:ext>
                  </a:extLst>
                </p:cNvPr>
                <p:cNvSpPr txBox="1"/>
                <p:nvPr/>
              </p:nvSpPr>
              <p:spPr>
                <a:xfrm>
                  <a:off x="83955" y="3249935"/>
                  <a:ext cx="2550603" cy="1384995"/>
                </a:xfrm>
                <a:prstGeom prst="rect">
                  <a:avLst/>
                </a:prstGeom>
                <a:noFill/>
              </p:spPr>
              <p:txBody>
                <a:bodyPr wrap="square" rtlCol="0">
                  <a:spAutoFit/>
                </a:bodyPr>
                <a:lstStyle/>
                <a:p>
                  <a:pPr algn="l"/>
                  <a:r>
                    <a:rPr lang="en-US" sz="1400" b="1" i="0" dirty="0">
                      <a:solidFill>
                        <a:srgbClr val="54757C"/>
                      </a:solidFill>
                      <a:effectLst/>
                      <a:latin typeface="Lato" panose="020F0502020204030203" pitchFamily="34" charset="0"/>
                    </a:rPr>
                    <a:t>Early detection and precise classification of breast cancer are crucial for effective management and treatment, significantly impacting patient survival rates.</a:t>
                  </a:r>
                </a:p>
              </p:txBody>
            </p:sp>
            <p:sp>
              <p:nvSpPr>
                <p:cNvPr id="52" name="Parallelogram 51">
                  <a:extLst>
                    <a:ext uri="{FF2B5EF4-FFF2-40B4-BE49-F238E27FC236}">
                      <a16:creationId xmlns:a16="http://schemas.microsoft.com/office/drawing/2014/main" id="{933F4A41-865D-3798-D5B8-17C5B83935B6}"/>
                    </a:ext>
                  </a:extLst>
                </p:cNvPr>
                <p:cNvSpPr/>
                <p:nvPr/>
              </p:nvSpPr>
              <p:spPr>
                <a:xfrm>
                  <a:off x="1561600" y="1937443"/>
                  <a:ext cx="819462" cy="543207"/>
                </a:xfrm>
                <a:prstGeom prst="parallelogram">
                  <a:avLst/>
                </a:prstGeom>
                <a:solidFill>
                  <a:srgbClr val="54757C"/>
                </a:solidFill>
                <a:ln>
                  <a:solidFill>
                    <a:srgbClr val="5475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54757C"/>
                    </a:solidFill>
                  </a:endParaRPr>
                </a:p>
              </p:txBody>
            </p:sp>
            <p:sp>
              <p:nvSpPr>
                <p:cNvPr id="42" name="TextBox 41">
                  <a:extLst>
                    <a:ext uri="{FF2B5EF4-FFF2-40B4-BE49-F238E27FC236}">
                      <a16:creationId xmlns:a16="http://schemas.microsoft.com/office/drawing/2014/main" id="{A855C0C8-7D3B-DD2A-90BC-6326F20A5D17}"/>
                    </a:ext>
                  </a:extLst>
                </p:cNvPr>
                <p:cNvSpPr txBox="1"/>
                <p:nvPr/>
              </p:nvSpPr>
              <p:spPr>
                <a:xfrm>
                  <a:off x="251336" y="1940620"/>
                  <a:ext cx="1258432" cy="923330"/>
                </a:xfrm>
                <a:prstGeom prst="rect">
                  <a:avLst/>
                </a:prstGeom>
                <a:noFill/>
              </p:spPr>
              <p:txBody>
                <a:bodyPr wrap="square" rtlCol="0">
                  <a:spAutoFit/>
                </a:bodyPr>
                <a:lstStyle/>
                <a:p>
                  <a:r>
                    <a:rPr lang="en-US" sz="5400" b="1" dirty="0">
                      <a:solidFill>
                        <a:srgbClr val="54757C"/>
                      </a:solidFill>
                      <a:latin typeface="Lato" panose="020F0502020204030203" pitchFamily="34" charset="0"/>
                      <a:cs typeface="Times New Roman" panose="02020603050405020304" pitchFamily="18" charset="0"/>
                    </a:rPr>
                    <a:t>2</a:t>
                  </a:r>
                  <a:endParaRPr lang="en-IN" sz="5400" dirty="0">
                    <a:solidFill>
                      <a:srgbClr val="54757C"/>
                    </a:solidFill>
                    <a:latin typeface="Times New Roman" panose="02020603050405020304" pitchFamily="18" charset="0"/>
                    <a:cs typeface="Times New Roman" panose="02020603050405020304" pitchFamily="18" charset="0"/>
                  </a:endParaRPr>
                </a:p>
              </p:txBody>
            </p:sp>
            <p:cxnSp>
              <p:nvCxnSpPr>
                <p:cNvPr id="44" name="Straight Connector 43">
                  <a:extLst>
                    <a:ext uri="{FF2B5EF4-FFF2-40B4-BE49-F238E27FC236}">
                      <a16:creationId xmlns:a16="http://schemas.microsoft.com/office/drawing/2014/main" id="{6F925F29-76EB-2345-0C0B-03455886B030}"/>
                    </a:ext>
                  </a:extLst>
                </p:cNvPr>
                <p:cNvCxnSpPr/>
                <p:nvPr/>
              </p:nvCxnSpPr>
              <p:spPr>
                <a:xfrm>
                  <a:off x="217283" y="2652665"/>
                  <a:ext cx="2055137" cy="0"/>
                </a:xfrm>
                <a:prstGeom prst="line">
                  <a:avLst/>
                </a:prstGeom>
                <a:ln w="19050">
                  <a:solidFill>
                    <a:srgbClr val="C7D8DF"/>
                  </a:solidFill>
                </a:ln>
              </p:spPr>
              <p:style>
                <a:lnRef idx="1">
                  <a:schemeClr val="accent1"/>
                </a:lnRef>
                <a:fillRef idx="0">
                  <a:schemeClr val="accent1"/>
                </a:fillRef>
                <a:effectRef idx="0">
                  <a:schemeClr val="accent1"/>
                </a:effectRef>
                <a:fontRef idx="minor">
                  <a:schemeClr val="tx1"/>
                </a:fontRef>
              </p:style>
            </p:cxnSp>
          </p:grpSp>
        </p:grpSp>
        <p:pic>
          <p:nvPicPr>
            <p:cNvPr id="82" name="Picture 81">
              <a:extLst>
                <a:ext uri="{FF2B5EF4-FFF2-40B4-BE49-F238E27FC236}">
                  <a16:creationId xmlns:a16="http://schemas.microsoft.com/office/drawing/2014/main" id="{655DD965-D991-795C-A2BC-35308AC70A7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22302" y1="16776" x2="22302" y2="16776"/>
                          <a14:foregroundMark x1="34173" y1="12500" x2="34173" y2="12500"/>
                          <a14:foregroundMark x1="68345" y1="11513" x2="68345" y2="11513"/>
                          <a14:foregroundMark x1="82374" y1="13487" x2="82374" y2="13487"/>
                          <a14:foregroundMark x1="60072" y1="68421" x2="60072" y2="68421"/>
                        </a14:backgroundRemoval>
                      </a14:imgEffect>
                      <a14:imgEffect>
                        <a14:sharpenSoften amount="50000"/>
                      </a14:imgEffect>
                      <a14:imgEffect>
                        <a14:brightnessContrast bright="100000"/>
                      </a14:imgEffect>
                    </a14:imgLayer>
                  </a14:imgProps>
                </a:ext>
              </a:extLst>
            </a:blip>
            <a:stretch>
              <a:fillRect/>
            </a:stretch>
          </p:blipFill>
          <p:spPr>
            <a:xfrm rot="60000">
              <a:off x="4901044" y="2073242"/>
              <a:ext cx="576966" cy="630927"/>
            </a:xfrm>
            <a:prstGeom prst="rect">
              <a:avLst/>
            </a:prstGeom>
          </p:spPr>
        </p:pic>
      </p:grpSp>
      <p:grpSp>
        <p:nvGrpSpPr>
          <p:cNvPr id="89" name="Group 88">
            <a:extLst>
              <a:ext uri="{FF2B5EF4-FFF2-40B4-BE49-F238E27FC236}">
                <a16:creationId xmlns:a16="http://schemas.microsoft.com/office/drawing/2014/main" id="{16A02D6B-8535-0883-884F-08044E8221CA}"/>
              </a:ext>
            </a:extLst>
          </p:cNvPr>
          <p:cNvGrpSpPr/>
          <p:nvPr/>
        </p:nvGrpSpPr>
        <p:grpSpPr>
          <a:xfrm>
            <a:off x="6344374" y="1618878"/>
            <a:ext cx="2591830" cy="3814525"/>
            <a:chOff x="6331065" y="1998806"/>
            <a:chExt cx="2591830" cy="3814525"/>
          </a:xfrm>
        </p:grpSpPr>
        <p:grpSp>
          <p:nvGrpSpPr>
            <p:cNvPr id="56" name="Group 55">
              <a:extLst>
                <a:ext uri="{FF2B5EF4-FFF2-40B4-BE49-F238E27FC236}">
                  <a16:creationId xmlns:a16="http://schemas.microsoft.com/office/drawing/2014/main" id="{2C71F567-E09E-5EBF-C04A-F878BD5C7937}"/>
                </a:ext>
              </a:extLst>
            </p:cNvPr>
            <p:cNvGrpSpPr/>
            <p:nvPr/>
          </p:nvGrpSpPr>
          <p:grpSpPr>
            <a:xfrm>
              <a:off x="6331065" y="1998806"/>
              <a:ext cx="2591830" cy="3814525"/>
              <a:chOff x="83955" y="1933697"/>
              <a:chExt cx="2550603" cy="2916676"/>
            </a:xfrm>
          </p:grpSpPr>
          <p:sp>
            <p:nvSpPr>
              <p:cNvPr id="58" name="TextBox 57">
                <a:extLst>
                  <a:ext uri="{FF2B5EF4-FFF2-40B4-BE49-F238E27FC236}">
                    <a16:creationId xmlns:a16="http://schemas.microsoft.com/office/drawing/2014/main" id="{31D3C30D-A99B-0E07-7EFF-093FE027DCE1}"/>
                  </a:ext>
                </a:extLst>
              </p:cNvPr>
              <p:cNvSpPr txBox="1"/>
              <p:nvPr/>
            </p:nvSpPr>
            <p:spPr>
              <a:xfrm>
                <a:off x="103103" y="2722074"/>
                <a:ext cx="2449973" cy="523220"/>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Innovative solutions through AI</a:t>
                </a:r>
                <a:endParaRPr lang="en-IN" sz="1400" b="1" dirty="0">
                  <a:latin typeface="Lato" panose="020F0502020204030203" pitchFamily="34" charset="0"/>
                </a:endParaRPr>
              </a:p>
            </p:txBody>
          </p:sp>
          <p:grpSp>
            <p:nvGrpSpPr>
              <p:cNvPr id="60" name="Group 59">
                <a:extLst>
                  <a:ext uri="{FF2B5EF4-FFF2-40B4-BE49-F238E27FC236}">
                    <a16:creationId xmlns:a16="http://schemas.microsoft.com/office/drawing/2014/main" id="{47024FB7-28E9-9650-0106-940002A25EA3}"/>
                  </a:ext>
                </a:extLst>
              </p:cNvPr>
              <p:cNvGrpSpPr/>
              <p:nvPr/>
            </p:nvGrpSpPr>
            <p:grpSpPr>
              <a:xfrm>
                <a:off x="83955" y="1933697"/>
                <a:ext cx="2550603" cy="2916676"/>
                <a:chOff x="83955" y="1933697"/>
                <a:chExt cx="2550603" cy="2916676"/>
              </a:xfrm>
            </p:grpSpPr>
            <p:sp>
              <p:nvSpPr>
                <p:cNvPr id="62" name="TextBox 61">
                  <a:extLst>
                    <a:ext uri="{FF2B5EF4-FFF2-40B4-BE49-F238E27FC236}">
                      <a16:creationId xmlns:a16="http://schemas.microsoft.com/office/drawing/2014/main" id="{70DD1BF9-D478-9333-95F9-6B85318ADBDC}"/>
                    </a:ext>
                  </a:extLst>
                </p:cNvPr>
                <p:cNvSpPr txBox="1"/>
                <p:nvPr/>
              </p:nvSpPr>
              <p:spPr>
                <a:xfrm>
                  <a:off x="83955" y="3249935"/>
                  <a:ext cx="2550603" cy="1600438"/>
                </a:xfrm>
                <a:prstGeom prst="rect">
                  <a:avLst/>
                </a:prstGeom>
                <a:noFill/>
              </p:spPr>
              <p:txBody>
                <a:bodyPr wrap="square" rtlCol="0">
                  <a:spAutoFit/>
                </a:bodyPr>
                <a:lstStyle/>
                <a:p>
                  <a:pPr algn="l"/>
                  <a:r>
                    <a:rPr lang="en-US" sz="1400" b="1" i="0" dirty="0">
                      <a:solidFill>
                        <a:srgbClr val="54757C"/>
                      </a:solidFill>
                      <a:effectLst/>
                      <a:latin typeface="Lato" panose="020F0502020204030203" pitchFamily="34" charset="0"/>
                    </a:rPr>
                    <a:t>The use of deep learning introduces groundbreaking solutions to the longstanding challenges faced in traditional breast cancer diagnostics, enhancing efficiency and accuracy.</a:t>
                  </a:r>
                </a:p>
              </p:txBody>
            </p:sp>
            <p:sp>
              <p:nvSpPr>
                <p:cNvPr id="67" name="Parallelogram 66">
                  <a:extLst>
                    <a:ext uri="{FF2B5EF4-FFF2-40B4-BE49-F238E27FC236}">
                      <a16:creationId xmlns:a16="http://schemas.microsoft.com/office/drawing/2014/main" id="{4BF07729-7F08-6A09-B863-60B9865D6EB4}"/>
                    </a:ext>
                  </a:extLst>
                </p:cNvPr>
                <p:cNvSpPr/>
                <p:nvPr/>
              </p:nvSpPr>
              <p:spPr>
                <a:xfrm>
                  <a:off x="1569185" y="1937443"/>
                  <a:ext cx="811877" cy="543207"/>
                </a:xfrm>
                <a:prstGeom prst="parallelogram">
                  <a:avLst/>
                </a:prstGeom>
                <a:solidFill>
                  <a:srgbClr val="308BA6"/>
                </a:solidFill>
                <a:ln>
                  <a:solidFill>
                    <a:srgbClr val="308B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TextBox 64">
                  <a:extLst>
                    <a:ext uri="{FF2B5EF4-FFF2-40B4-BE49-F238E27FC236}">
                      <a16:creationId xmlns:a16="http://schemas.microsoft.com/office/drawing/2014/main" id="{43BF87CB-5EED-B5DF-9C79-A741D0E9F073}"/>
                    </a:ext>
                  </a:extLst>
                </p:cNvPr>
                <p:cNvSpPr txBox="1"/>
                <p:nvPr/>
              </p:nvSpPr>
              <p:spPr>
                <a:xfrm>
                  <a:off x="251336" y="1933697"/>
                  <a:ext cx="1258432" cy="923330"/>
                </a:xfrm>
                <a:prstGeom prst="rect">
                  <a:avLst/>
                </a:prstGeom>
                <a:noFill/>
              </p:spPr>
              <p:txBody>
                <a:bodyPr wrap="square" rtlCol="0">
                  <a:spAutoFit/>
                </a:bodyPr>
                <a:lstStyle/>
                <a:p>
                  <a:r>
                    <a:rPr lang="en-US" sz="5400" b="1" dirty="0">
                      <a:solidFill>
                        <a:srgbClr val="308BA6"/>
                      </a:solidFill>
                      <a:latin typeface="Lato" panose="020F0502020204030203" pitchFamily="34" charset="0"/>
                      <a:cs typeface="Times New Roman" panose="02020603050405020304" pitchFamily="18" charset="0"/>
                    </a:rPr>
                    <a:t>3</a:t>
                  </a:r>
                  <a:endParaRPr lang="en-IN" sz="5400" dirty="0">
                    <a:solidFill>
                      <a:srgbClr val="308BA6"/>
                    </a:solidFill>
                    <a:latin typeface="Times New Roman" panose="02020603050405020304" pitchFamily="18" charset="0"/>
                    <a:cs typeface="Times New Roman" panose="02020603050405020304" pitchFamily="18" charset="0"/>
                  </a:endParaRPr>
                </a:p>
              </p:txBody>
            </p:sp>
            <p:cxnSp>
              <p:nvCxnSpPr>
                <p:cNvPr id="66" name="Straight Connector 65">
                  <a:extLst>
                    <a:ext uri="{FF2B5EF4-FFF2-40B4-BE49-F238E27FC236}">
                      <a16:creationId xmlns:a16="http://schemas.microsoft.com/office/drawing/2014/main" id="{6AC7BFFC-F3B3-76A5-6E55-CCA146041378}"/>
                    </a:ext>
                  </a:extLst>
                </p:cNvPr>
                <p:cNvCxnSpPr/>
                <p:nvPr/>
              </p:nvCxnSpPr>
              <p:spPr>
                <a:xfrm>
                  <a:off x="217283" y="2652665"/>
                  <a:ext cx="2055137" cy="0"/>
                </a:xfrm>
                <a:prstGeom prst="line">
                  <a:avLst/>
                </a:prstGeom>
                <a:ln w="19050">
                  <a:solidFill>
                    <a:srgbClr val="C7D8DF"/>
                  </a:solidFill>
                </a:ln>
              </p:spPr>
              <p:style>
                <a:lnRef idx="1">
                  <a:schemeClr val="accent1"/>
                </a:lnRef>
                <a:fillRef idx="0">
                  <a:schemeClr val="accent1"/>
                </a:fillRef>
                <a:effectRef idx="0">
                  <a:schemeClr val="accent1"/>
                </a:effectRef>
                <a:fontRef idx="minor">
                  <a:schemeClr val="tx1"/>
                </a:fontRef>
              </p:style>
            </p:cxnSp>
          </p:grpSp>
        </p:grpSp>
        <p:pic>
          <p:nvPicPr>
            <p:cNvPr id="84" name="Picture 83">
              <a:extLst>
                <a:ext uri="{FF2B5EF4-FFF2-40B4-BE49-F238E27FC236}">
                  <a16:creationId xmlns:a16="http://schemas.microsoft.com/office/drawing/2014/main" id="{710EBA2A-A010-F329-8CD4-C4E73AEDC5D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19" b="89831" l="9804" r="89706">
                          <a14:foregroundMark x1="31863" y1="22373" x2="31863" y2="22373"/>
                          <a14:foregroundMark x1="38725" y1="27797" x2="38725" y2="27797"/>
                          <a14:foregroundMark x1="52451" y1="31186" x2="52451" y2="31186"/>
                          <a14:foregroundMark x1="75980" y1="42034" x2="75980" y2="42034"/>
                          <a14:foregroundMark x1="17647" y1="45763" x2="17647" y2="45763"/>
                          <a14:foregroundMark x1="15196" y1="32542" x2="15196" y2="32542"/>
                          <a14:foregroundMark x1="18137" y1="19661" x2="18137" y2="19661"/>
                          <a14:foregroundMark x1="31863" y1="11186" x2="31863" y2="11186"/>
                          <a14:foregroundMark x1="49510" y1="7119" x2="49510" y2="7119"/>
                          <a14:foregroundMark x1="66176" y1="12881" x2="66176" y2="12881"/>
                          <a14:foregroundMark x1="80392" y1="19661" x2="80392" y2="19661"/>
                          <a14:foregroundMark x1="84804" y1="32542" x2="84804" y2="32542"/>
                          <a14:foregroundMark x1="39706" y1="76271" x2="39706" y2="76271"/>
                          <a14:foregroundMark x1="64706" y1="74915" x2="64706" y2="74915"/>
                          <a14:foregroundMark x1="52941" y1="89831" x2="52941" y2="89831"/>
                          <a14:foregroundMark x1="40686" y1="74576" x2="40686" y2="74576"/>
                          <a14:backgroundMark x1="38725" y1="77288" x2="38725" y2="77288"/>
                          <a14:backgroundMark x1="39706" y1="75932" x2="39706" y2="75932"/>
                          <a14:backgroundMark x1="39216" y1="76949" x2="39216" y2="76949"/>
                          <a14:backgroundMark x1="40196" y1="76610" x2="40196" y2="76610"/>
                          <a14:backgroundMark x1="17647" y1="46441" x2="17647" y2="46441"/>
                        </a14:backgroundRemoval>
                      </a14:imgEffect>
                      <a14:imgEffect>
                        <a14:sharpenSoften amount="55000"/>
                      </a14:imgEffect>
                      <a14:imgEffect>
                        <a14:brightnessContrast bright="100000"/>
                      </a14:imgEffect>
                    </a14:imgLayer>
                  </a14:imgProps>
                </a:ext>
              </a:extLst>
            </a:blip>
            <a:stretch>
              <a:fillRect/>
            </a:stretch>
          </p:blipFill>
          <p:spPr>
            <a:xfrm>
              <a:off x="8021425" y="2069177"/>
              <a:ext cx="434512" cy="628338"/>
            </a:xfrm>
            <a:prstGeom prst="rect">
              <a:avLst/>
            </a:prstGeom>
          </p:spPr>
        </p:pic>
      </p:grpSp>
      <p:grpSp>
        <p:nvGrpSpPr>
          <p:cNvPr id="88" name="Group 87">
            <a:extLst>
              <a:ext uri="{FF2B5EF4-FFF2-40B4-BE49-F238E27FC236}">
                <a16:creationId xmlns:a16="http://schemas.microsoft.com/office/drawing/2014/main" id="{77356E3E-1CB3-E895-94BE-A4134CBA3993}"/>
              </a:ext>
            </a:extLst>
          </p:cNvPr>
          <p:cNvGrpSpPr/>
          <p:nvPr/>
        </p:nvGrpSpPr>
        <p:grpSpPr>
          <a:xfrm>
            <a:off x="9432953" y="1617694"/>
            <a:ext cx="2591830" cy="3814523"/>
            <a:chOff x="9419644" y="2015908"/>
            <a:chExt cx="2591830" cy="3814523"/>
          </a:xfrm>
        </p:grpSpPr>
        <p:grpSp>
          <p:nvGrpSpPr>
            <p:cNvPr id="87" name="Group 86">
              <a:extLst>
                <a:ext uri="{FF2B5EF4-FFF2-40B4-BE49-F238E27FC236}">
                  <a16:creationId xmlns:a16="http://schemas.microsoft.com/office/drawing/2014/main" id="{F9AE18CD-90DD-3DDB-9470-A23A830213B0}"/>
                </a:ext>
              </a:extLst>
            </p:cNvPr>
            <p:cNvGrpSpPr/>
            <p:nvPr/>
          </p:nvGrpSpPr>
          <p:grpSpPr>
            <a:xfrm>
              <a:off x="9419644" y="2015908"/>
              <a:ext cx="2591830" cy="3814523"/>
              <a:chOff x="9419644" y="2015908"/>
              <a:chExt cx="2591830" cy="3814523"/>
            </a:xfrm>
          </p:grpSpPr>
          <p:sp>
            <p:nvSpPr>
              <p:cNvPr id="28" name="TextBox 27">
                <a:extLst>
                  <a:ext uri="{FF2B5EF4-FFF2-40B4-BE49-F238E27FC236}">
                    <a16:creationId xmlns:a16="http://schemas.microsoft.com/office/drawing/2014/main" id="{A2BD9634-E259-A567-9819-C158E1B5228B}"/>
                  </a:ext>
                </a:extLst>
              </p:cNvPr>
              <p:cNvSpPr txBox="1"/>
              <p:nvPr/>
            </p:nvSpPr>
            <p:spPr>
              <a:xfrm>
                <a:off x="9439102" y="3046972"/>
                <a:ext cx="2489573" cy="402521"/>
              </a:xfrm>
              <a:prstGeom prst="rect">
                <a:avLst/>
              </a:prstGeom>
              <a:noFill/>
            </p:spPr>
            <p:txBody>
              <a:bodyPr wrap="square" rtlCol="0">
                <a:spAutoFit/>
              </a:bodyPr>
              <a:lstStyle/>
              <a:p>
                <a:r>
                  <a:rPr lang="en-IN" sz="1400" b="1" i="0" dirty="0">
                    <a:solidFill>
                      <a:srgbClr val="313A43"/>
                    </a:solidFill>
                    <a:effectLst/>
                    <a:latin typeface="Lato" panose="020F0502020204030203" pitchFamily="34" charset="0"/>
                  </a:rPr>
                  <a:t>Need for ongoing research</a:t>
                </a:r>
                <a:endParaRPr lang="en-IN" sz="1400" b="1" dirty="0">
                  <a:latin typeface="Lato" panose="020F0502020204030203" pitchFamily="34" charset="0"/>
                </a:endParaRPr>
              </a:p>
            </p:txBody>
          </p:sp>
          <p:grpSp>
            <p:nvGrpSpPr>
              <p:cNvPr id="31" name="Group 30">
                <a:extLst>
                  <a:ext uri="{FF2B5EF4-FFF2-40B4-BE49-F238E27FC236}">
                    <a16:creationId xmlns:a16="http://schemas.microsoft.com/office/drawing/2014/main" id="{CFC81EE6-0F4F-A37D-1B76-FDECC65BE8E2}"/>
                  </a:ext>
                </a:extLst>
              </p:cNvPr>
              <p:cNvGrpSpPr/>
              <p:nvPr/>
            </p:nvGrpSpPr>
            <p:grpSpPr>
              <a:xfrm>
                <a:off x="9419644" y="2015908"/>
                <a:ext cx="2591830" cy="3814523"/>
                <a:chOff x="83955" y="1933698"/>
                <a:chExt cx="2550603" cy="2916675"/>
              </a:xfrm>
            </p:grpSpPr>
            <p:sp>
              <p:nvSpPr>
                <p:cNvPr id="29" name="TextBox 28">
                  <a:extLst>
                    <a:ext uri="{FF2B5EF4-FFF2-40B4-BE49-F238E27FC236}">
                      <a16:creationId xmlns:a16="http://schemas.microsoft.com/office/drawing/2014/main" id="{D6BC010E-7471-B170-6779-EE71EA2DD7E4}"/>
                    </a:ext>
                  </a:extLst>
                </p:cNvPr>
                <p:cNvSpPr txBox="1"/>
                <p:nvPr/>
              </p:nvSpPr>
              <p:spPr>
                <a:xfrm>
                  <a:off x="83955" y="3249935"/>
                  <a:ext cx="2550603" cy="1600438"/>
                </a:xfrm>
                <a:prstGeom prst="rect">
                  <a:avLst/>
                </a:prstGeom>
                <a:noFill/>
              </p:spPr>
              <p:txBody>
                <a:bodyPr wrap="square" rtlCol="0">
                  <a:spAutoFit/>
                </a:bodyPr>
                <a:lstStyle/>
                <a:p>
                  <a:pPr algn="l"/>
                  <a:r>
                    <a:rPr lang="en-US" sz="1400" b="1" i="0" dirty="0">
                      <a:solidFill>
                        <a:srgbClr val="54757C"/>
                      </a:solidFill>
                      <a:effectLst/>
                      <a:latin typeface="Lato" panose="020F0502020204030203" pitchFamily="34" charset="0"/>
                    </a:rPr>
                    <a:t>Continuous research and refinement of deep learning models are vital for advancing cancer detection technologies, ensuring they remain effective and relevant in clinical settings.</a:t>
                  </a:r>
                </a:p>
              </p:txBody>
            </p:sp>
            <p:sp>
              <p:nvSpPr>
                <p:cNvPr id="4" name="Parallelogram 3">
                  <a:extLst>
                    <a:ext uri="{FF2B5EF4-FFF2-40B4-BE49-F238E27FC236}">
                      <a16:creationId xmlns:a16="http://schemas.microsoft.com/office/drawing/2014/main" id="{DFD41B8D-021F-23A2-9EC0-1C6DDAD80FCE}"/>
                    </a:ext>
                  </a:extLst>
                </p:cNvPr>
                <p:cNvSpPr/>
                <p:nvPr/>
              </p:nvSpPr>
              <p:spPr>
                <a:xfrm>
                  <a:off x="1576768" y="1937443"/>
                  <a:ext cx="804294" cy="543207"/>
                </a:xfrm>
                <a:prstGeom prst="parallelogram">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4FF9311-76D4-E3F5-1F8A-EDAC56650242}"/>
                    </a:ext>
                  </a:extLst>
                </p:cNvPr>
                <p:cNvSpPr txBox="1"/>
                <p:nvPr/>
              </p:nvSpPr>
              <p:spPr>
                <a:xfrm>
                  <a:off x="233517" y="1933698"/>
                  <a:ext cx="1258432" cy="923330"/>
                </a:xfrm>
                <a:prstGeom prst="rect">
                  <a:avLst/>
                </a:prstGeom>
                <a:noFill/>
              </p:spPr>
              <p:txBody>
                <a:bodyPr wrap="square" rtlCol="0">
                  <a:spAutoFit/>
                </a:bodyPr>
                <a:lstStyle/>
                <a:p>
                  <a:r>
                    <a:rPr lang="en-US" sz="5400" b="1" dirty="0">
                      <a:solidFill>
                        <a:srgbClr val="444D5C"/>
                      </a:solidFill>
                      <a:latin typeface="Lato" panose="020F0502020204030203" pitchFamily="34" charset="0"/>
                      <a:cs typeface="Times New Roman" panose="02020603050405020304" pitchFamily="18" charset="0"/>
                    </a:rPr>
                    <a:t>4</a:t>
                  </a:r>
                  <a:endParaRPr lang="en-IN" sz="5400" dirty="0">
                    <a:solidFill>
                      <a:srgbClr val="444D5C"/>
                    </a:solidFill>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6D145944-D8A3-A8CC-11AA-9E00802EA8A3}"/>
                    </a:ext>
                  </a:extLst>
                </p:cNvPr>
                <p:cNvCxnSpPr/>
                <p:nvPr/>
              </p:nvCxnSpPr>
              <p:spPr>
                <a:xfrm>
                  <a:off x="217283" y="2652665"/>
                  <a:ext cx="2055137" cy="0"/>
                </a:xfrm>
                <a:prstGeom prst="line">
                  <a:avLst/>
                </a:prstGeom>
                <a:ln w="19050">
                  <a:solidFill>
                    <a:srgbClr val="C7D8DF"/>
                  </a:solidFill>
                </a:ln>
              </p:spPr>
              <p:style>
                <a:lnRef idx="1">
                  <a:schemeClr val="accent1"/>
                </a:lnRef>
                <a:fillRef idx="0">
                  <a:schemeClr val="accent1"/>
                </a:fillRef>
                <a:effectRef idx="0">
                  <a:schemeClr val="accent1"/>
                </a:effectRef>
                <a:fontRef idx="minor">
                  <a:schemeClr val="tx1"/>
                </a:fontRef>
              </p:style>
            </p:cxnSp>
          </p:grpSp>
        </p:grpSp>
        <p:pic>
          <p:nvPicPr>
            <p:cNvPr id="86" name="Picture 85">
              <a:extLst>
                <a:ext uri="{FF2B5EF4-FFF2-40B4-BE49-F238E27FC236}">
                  <a16:creationId xmlns:a16="http://schemas.microsoft.com/office/drawing/2014/main" id="{CD552243-1111-66F7-6404-752ADA766AF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9" b="90343" l="5357" r="92500">
                          <a14:foregroundMark x1="8214" y1="34891" x2="8214" y2="34891"/>
                          <a14:foregroundMark x1="62143" y1="25545" x2="62143" y2="25545"/>
                          <a14:foregroundMark x1="90714" y1="30530" x2="90714" y2="30530"/>
                          <a14:foregroundMark x1="93214" y1="39875" x2="93214" y2="39875"/>
                          <a14:foregroundMark x1="92143" y1="88785" x2="92143" y2="88785"/>
                          <a14:foregroundMark x1="52857" y1="90343" x2="52857" y2="90343"/>
                          <a14:foregroundMark x1="18214" y1="90343" x2="18214" y2="90343"/>
                          <a14:foregroundMark x1="5357" y1="75389" x2="5357" y2="75389"/>
                        </a14:backgroundRemoval>
                      </a14:imgEffect>
                      <a14:imgEffect>
                        <a14:sharpenSoften amount="50000"/>
                      </a14:imgEffect>
                      <a14:imgEffect>
                        <a14:brightnessContrast bright="100000"/>
                      </a14:imgEffect>
                    </a14:imgLayer>
                  </a14:imgProps>
                </a:ext>
              </a:extLst>
            </a:blip>
            <a:stretch>
              <a:fillRect/>
            </a:stretch>
          </p:blipFill>
          <p:spPr>
            <a:xfrm>
              <a:off x="11108793" y="2098139"/>
              <a:ext cx="488696" cy="560255"/>
            </a:xfrm>
            <a:prstGeom prst="rect">
              <a:avLst/>
            </a:prstGeom>
          </p:spPr>
        </p:pic>
      </p:grpSp>
      <p:sp>
        <p:nvSpPr>
          <p:cNvPr id="93" name="Flowchart: Data 92">
            <a:extLst>
              <a:ext uri="{FF2B5EF4-FFF2-40B4-BE49-F238E27FC236}">
                <a16:creationId xmlns:a16="http://schemas.microsoft.com/office/drawing/2014/main" id="{DBC23CFC-6715-C297-129B-455E67A9839B}"/>
              </a:ext>
            </a:extLst>
          </p:cNvPr>
          <p:cNvSpPr/>
          <p:nvPr/>
        </p:nvSpPr>
        <p:spPr>
          <a:xfrm flipH="1">
            <a:off x="10276322" y="-292010"/>
            <a:ext cx="2409825" cy="819151"/>
          </a:xfrm>
          <a:prstGeom prst="flowChartInputOutput">
            <a:avLst/>
          </a:prstGeom>
          <a:solidFill>
            <a:srgbClr val="444D5C"/>
          </a:solidFill>
          <a:ln>
            <a:solidFill>
              <a:srgbClr val="444D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0871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TotalTime>
  <Words>1619</Words>
  <Application>Microsoft Office PowerPoint</Application>
  <PresentationFormat>Widescreen</PresentationFormat>
  <Paragraphs>209</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 Black</vt:lpstr>
      <vt:lpstr>Calibri</vt:lpstr>
      <vt:lpstr>Calibri Light</vt:lpstr>
      <vt:lpstr>Georgia</vt:lpstr>
      <vt:lpstr>Lato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ronku ghosh</dc:creator>
  <cp:lastModifiedBy>ronku ghosh</cp:lastModifiedBy>
  <cp:revision>13</cp:revision>
  <dcterms:created xsi:type="dcterms:W3CDTF">2024-12-14T15:12:16Z</dcterms:created>
  <dcterms:modified xsi:type="dcterms:W3CDTF">2024-12-15T13:57:42Z</dcterms:modified>
</cp:coreProperties>
</file>